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0104100" cy="6286500"/>
  <p:notesSz cx="20104100" cy="62865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6"/>
    <p:restoredTop sz="94694"/>
  </p:normalViewPr>
  <p:slideViewPr>
    <p:cSldViewPr>
      <p:cViewPr>
        <p:scale>
          <a:sx n="170" d="100"/>
          <a:sy n="170" d="100"/>
        </p:scale>
        <p:origin x="-776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1948815"/>
            <a:ext cx="17088486" cy="1320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3520440"/>
            <a:ext cx="14072870" cy="1571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1445895"/>
            <a:ext cx="8745284" cy="4149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1445895"/>
            <a:ext cx="8745284" cy="4149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510" y="445513"/>
            <a:ext cx="18607078" cy="268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1445895"/>
            <a:ext cx="18093690" cy="4149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5846445"/>
            <a:ext cx="6433312" cy="31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5846445"/>
            <a:ext cx="4623943" cy="31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5846445"/>
            <a:ext cx="4623943" cy="31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g"/><Relationship Id="rId11" Type="http://schemas.openxmlformats.org/officeDocument/2006/relationships/image" Target="../media/image48.jpg"/><Relationship Id="rId5" Type="http://schemas.openxmlformats.org/officeDocument/2006/relationships/image" Target="../media/image42.png"/><Relationship Id="rId10" Type="http://schemas.openxmlformats.org/officeDocument/2006/relationships/image" Target="../media/image47.jpg"/><Relationship Id="rId4" Type="http://schemas.openxmlformats.org/officeDocument/2006/relationships/image" Target="../media/image41.png"/><Relationship Id="rId9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80745"/>
            <a:ext cx="20104100" cy="4525010"/>
            <a:chOff x="0" y="878226"/>
            <a:chExt cx="20104100" cy="4525010"/>
          </a:xfrm>
        </p:grpSpPr>
        <p:sp>
          <p:nvSpPr>
            <p:cNvPr id="3" name="object 3"/>
            <p:cNvSpPr/>
            <p:nvPr/>
          </p:nvSpPr>
          <p:spPr>
            <a:xfrm>
              <a:off x="0" y="879538"/>
              <a:ext cx="10105390" cy="4523740"/>
            </a:xfrm>
            <a:custGeom>
              <a:avLst/>
              <a:gdLst/>
              <a:ahLst/>
              <a:cxnLst/>
              <a:rect l="l" t="t" r="r" b="b"/>
              <a:pathLst>
                <a:path w="10105390" h="4523740">
                  <a:moveTo>
                    <a:pt x="10105224" y="0"/>
                  </a:moveTo>
                  <a:lnTo>
                    <a:pt x="0" y="0"/>
                  </a:lnTo>
                  <a:lnTo>
                    <a:pt x="0" y="4523422"/>
                  </a:lnTo>
                  <a:lnTo>
                    <a:pt x="10105224" y="4523422"/>
                  </a:lnTo>
                  <a:lnTo>
                    <a:pt x="10105224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3291" y="878226"/>
              <a:ext cx="10050808" cy="4521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15710" y="2908379"/>
              <a:ext cx="8705760" cy="7712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4035" y="2946619"/>
              <a:ext cx="5855345" cy="7042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266215" y="2876752"/>
            <a:ext cx="5686425" cy="763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12185" algn="l"/>
                <a:tab pos="4439920" algn="l"/>
              </a:tabLst>
            </a:pPr>
            <a:r>
              <a:rPr sz="4850" spc="-52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485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50" spc="-434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485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50" spc="-82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485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50" spc="-88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485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50" spc="-8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485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50" spc="-434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485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50" spc="-88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485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50" spc="-434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485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50" spc="-103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85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50" spc="-89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8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4850" spc="-10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85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50" spc="-122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48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4850" spc="-905" dirty="0">
                <a:solidFill>
                  <a:srgbClr val="FFD203"/>
                </a:solidFill>
                <a:latin typeface="Trebuchet MS"/>
                <a:cs typeface="Trebuchet MS"/>
              </a:rPr>
              <a:t>V</a:t>
            </a:r>
            <a:r>
              <a:rPr sz="4850" spc="-495" dirty="0">
                <a:solidFill>
                  <a:srgbClr val="FFD203"/>
                </a:solidFill>
                <a:latin typeface="Trebuchet MS"/>
                <a:cs typeface="Trebuchet MS"/>
              </a:rPr>
              <a:t> </a:t>
            </a:r>
            <a:r>
              <a:rPr sz="4850" spc="-434" dirty="0">
                <a:solidFill>
                  <a:srgbClr val="FFD203"/>
                </a:solidFill>
                <a:latin typeface="Trebuchet MS"/>
                <a:cs typeface="Trebuchet MS"/>
              </a:rPr>
              <a:t>I</a:t>
            </a:r>
            <a:r>
              <a:rPr sz="4850" spc="-495" dirty="0">
                <a:solidFill>
                  <a:srgbClr val="FFD203"/>
                </a:solidFill>
                <a:latin typeface="Trebuchet MS"/>
                <a:cs typeface="Trebuchet MS"/>
              </a:rPr>
              <a:t> </a:t>
            </a:r>
            <a:r>
              <a:rPr sz="4850" spc="-1000" dirty="0">
                <a:solidFill>
                  <a:srgbClr val="FFD203"/>
                </a:solidFill>
                <a:latin typeface="Trebuchet MS"/>
                <a:cs typeface="Trebuchet MS"/>
              </a:rPr>
              <a:t>D</a:t>
            </a:r>
            <a:r>
              <a:rPr sz="4850" spc="-500" dirty="0">
                <a:solidFill>
                  <a:srgbClr val="FFD203"/>
                </a:solidFill>
                <a:latin typeface="Trebuchet MS"/>
                <a:cs typeface="Trebuchet MS"/>
              </a:rPr>
              <a:t> </a:t>
            </a:r>
            <a:r>
              <a:rPr sz="4850" spc="-894" dirty="0">
                <a:solidFill>
                  <a:srgbClr val="FFD203"/>
                </a:solidFill>
                <a:latin typeface="Trebuchet MS"/>
                <a:cs typeface="Trebuchet MS"/>
              </a:rPr>
              <a:t>A</a:t>
            </a:r>
            <a:endParaRPr sz="48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09185" y="3068245"/>
            <a:ext cx="480059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0" dirty="0">
                <a:solidFill>
                  <a:srgbClr val="FFD203"/>
                </a:solidFill>
                <a:latin typeface="Arial"/>
                <a:cs typeface="Arial"/>
              </a:rPr>
              <a:t>V</a:t>
            </a:r>
            <a:r>
              <a:rPr sz="1100" b="1" spc="10" dirty="0">
                <a:solidFill>
                  <a:srgbClr val="FFD203"/>
                </a:solidFill>
                <a:latin typeface="Arial"/>
                <a:cs typeface="Arial"/>
              </a:rPr>
              <a:t>entas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72015" y="3408674"/>
            <a:ext cx="1954530" cy="5144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835" marR="5080" indent="-318770">
              <a:lnSpc>
                <a:spcPct val="101499"/>
              </a:lnSpc>
              <a:spcBef>
                <a:spcPts val="95"/>
              </a:spcBef>
            </a:pPr>
            <a:r>
              <a:rPr sz="1100" spc="2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Arial MT"/>
                <a:cs typeface="Arial MT"/>
              </a:rPr>
              <a:t>Malvas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788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 MT"/>
                <a:cs typeface="Arial MT"/>
              </a:rPr>
              <a:t>Condes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Tel.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+569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9184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4606</a:t>
            </a:r>
            <a:endParaRPr sz="1100" dirty="0">
              <a:latin typeface="Arial MT"/>
              <a:cs typeface="Arial MT"/>
            </a:endParaRPr>
          </a:p>
          <a:p>
            <a:pPr marL="394970" marR="76835" indent="-310515">
              <a:lnSpc>
                <a:spcPct val="101499"/>
              </a:lnSpc>
            </a:pPr>
            <a:endParaRPr sz="110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99347" y="4256200"/>
            <a:ext cx="270002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0" dirty="0">
                <a:solidFill>
                  <a:srgbClr val="FFFFFF"/>
                </a:solidFill>
                <a:latin typeface="Arial MT"/>
                <a:cs typeface="Arial MT"/>
              </a:rPr>
              <a:t>Horario</a:t>
            </a:r>
            <a:r>
              <a:rPr sz="950" spc="5" dirty="0">
                <a:solidFill>
                  <a:srgbClr val="FFFFFF"/>
                </a:solidFill>
                <a:latin typeface="Arial MT"/>
                <a:cs typeface="Arial MT"/>
              </a:rPr>
              <a:t> de</a:t>
            </a:r>
            <a:r>
              <a:rPr sz="9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50" spc="-15" dirty="0">
                <a:solidFill>
                  <a:srgbClr val="FFFFFF"/>
                </a:solidFill>
                <a:latin typeface="Arial MT"/>
                <a:cs typeface="Arial MT"/>
              </a:rPr>
              <a:t>lunes</a:t>
            </a:r>
            <a:r>
              <a:rPr sz="9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950" spc="5" dirty="0">
                <a:solidFill>
                  <a:srgbClr val="FFFFFF"/>
                </a:solidFill>
                <a:latin typeface="Arial MT"/>
                <a:cs typeface="Arial MT"/>
              </a:rPr>
              <a:t> domingo</a:t>
            </a:r>
            <a:r>
              <a:rPr sz="9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950" spc="10" dirty="0">
                <a:solidFill>
                  <a:srgbClr val="FFFFFF"/>
                </a:solidFill>
                <a:latin typeface="Arial MT"/>
                <a:cs typeface="Arial MT"/>
              </a:rPr>
              <a:t> 11:00 </a:t>
            </a:r>
            <a:r>
              <a:rPr sz="950" spc="-2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Arial MT"/>
                <a:cs typeface="Arial MT"/>
              </a:rPr>
              <a:t>19:30 </a:t>
            </a:r>
            <a:r>
              <a:rPr sz="950" spc="-5" dirty="0">
                <a:solidFill>
                  <a:srgbClr val="FFFFFF"/>
                </a:solidFill>
                <a:latin typeface="Arial MT"/>
                <a:cs typeface="Arial MT"/>
              </a:rPr>
              <a:t>hrs.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037732" y="5031752"/>
            <a:ext cx="209359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55" dirty="0">
                <a:solidFill>
                  <a:srgbClr val="FFD203"/>
                </a:solidFill>
                <a:latin typeface="Trebuchet MS"/>
                <a:cs typeface="Trebuchet MS"/>
              </a:rPr>
              <a:t>UBIC</a:t>
            </a:r>
            <a:r>
              <a:rPr sz="1650" spc="-315" dirty="0">
                <a:solidFill>
                  <a:srgbClr val="FFD203"/>
                </a:solidFill>
                <a:latin typeface="Trebuchet MS"/>
                <a:cs typeface="Trebuchet MS"/>
              </a:rPr>
              <a:t>A</a:t>
            </a:r>
            <a:r>
              <a:rPr sz="1650" spc="-165" dirty="0">
                <a:solidFill>
                  <a:srgbClr val="FFD203"/>
                </a:solidFill>
                <a:latin typeface="Trebuchet MS"/>
                <a:cs typeface="Trebuchet MS"/>
              </a:rPr>
              <a:t> </a:t>
            </a:r>
            <a:r>
              <a:rPr sz="1650" spc="35" dirty="0">
                <a:solidFill>
                  <a:srgbClr val="FFD203"/>
                </a:solidFill>
                <a:latin typeface="Trebuchet MS"/>
                <a:cs typeface="Trebuchet MS"/>
              </a:rPr>
              <a:t>CIÓ</a:t>
            </a:r>
            <a:r>
              <a:rPr sz="1650" spc="-370" dirty="0">
                <a:solidFill>
                  <a:srgbClr val="FFD203"/>
                </a:solidFill>
                <a:latin typeface="Trebuchet MS"/>
                <a:cs typeface="Trebuchet MS"/>
              </a:rPr>
              <a:t>N</a:t>
            </a:r>
            <a:r>
              <a:rPr sz="1650" dirty="0">
                <a:solidFill>
                  <a:srgbClr val="FFD203"/>
                </a:solidFill>
                <a:latin typeface="Trebuchet MS"/>
                <a:cs typeface="Trebuchet MS"/>
              </a:rPr>
              <a:t> </a:t>
            </a:r>
            <a:r>
              <a:rPr sz="1650" spc="-65" dirty="0">
                <a:solidFill>
                  <a:srgbClr val="FFD203"/>
                </a:solidFill>
                <a:latin typeface="Trebuchet MS"/>
                <a:cs typeface="Trebuchet MS"/>
              </a:rPr>
              <a:t> </a:t>
            </a:r>
            <a:r>
              <a:rPr sz="1650" spc="-204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50" dirty="0">
                <a:solidFill>
                  <a:srgbClr val="FFFFFF"/>
                </a:solidFill>
                <a:latin typeface="Trebuchet MS"/>
                <a:cs typeface="Trebuchet MS"/>
              </a:rPr>
              <a:t>TIEMP</a:t>
            </a:r>
            <a:r>
              <a:rPr sz="1650" spc="-3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5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23189" y="5723703"/>
            <a:ext cx="5760085" cy="23788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450" spc="55" dirty="0">
                <a:solidFill>
                  <a:srgbClr val="9D9D9C"/>
                </a:solidFill>
                <a:latin typeface="Arial MT"/>
                <a:cs typeface="Arial MT"/>
              </a:rPr>
              <a:t>©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Las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imágenes,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planos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9D9D9C"/>
                </a:solidFill>
                <a:latin typeface="Arial MT"/>
                <a:cs typeface="Arial MT"/>
              </a:rPr>
              <a:t>y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fotografías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son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meramente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9D9D9C"/>
                </a:solidFill>
                <a:latin typeface="Arial MT"/>
                <a:cs typeface="Arial MT"/>
              </a:rPr>
              <a:t>referenciales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9D9D9C"/>
                </a:solidFill>
                <a:latin typeface="Arial MT"/>
                <a:cs typeface="Arial MT"/>
              </a:rPr>
              <a:t>y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no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constituyen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una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representación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exacta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de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-5" dirty="0">
                <a:solidFill>
                  <a:srgbClr val="9D9D9C"/>
                </a:solidFill>
                <a:latin typeface="Arial MT"/>
                <a:cs typeface="Arial MT"/>
              </a:rPr>
              <a:t>la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realidad.</a:t>
            </a:r>
            <a:endParaRPr sz="45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La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9D9D9C"/>
                </a:solidFill>
                <a:latin typeface="Arial MT"/>
                <a:cs typeface="Arial MT"/>
              </a:rPr>
              <a:t>inmobiliaria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declara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que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se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9D9D9C"/>
                </a:solidFill>
                <a:latin typeface="Arial MT"/>
                <a:cs typeface="Arial MT"/>
              </a:rPr>
              <a:t>reserva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-5" dirty="0">
                <a:solidFill>
                  <a:srgbClr val="9D9D9C"/>
                </a:solidFill>
                <a:latin typeface="Arial MT"/>
                <a:cs typeface="Arial MT"/>
              </a:rPr>
              <a:t>el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derecho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9D9D9C"/>
                </a:solidFill>
                <a:latin typeface="Arial MT"/>
                <a:cs typeface="Arial MT"/>
              </a:rPr>
              <a:t>a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efectuar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modificaciones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según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requerimiento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del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proyecto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9D9D9C"/>
                </a:solidFill>
                <a:latin typeface="Arial MT"/>
                <a:cs typeface="Arial MT"/>
              </a:rPr>
              <a:t>y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que,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por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lo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tanto,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9D9D9C"/>
                </a:solidFill>
                <a:latin typeface="Arial MT"/>
                <a:cs typeface="Arial MT"/>
              </a:rPr>
              <a:t>las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características,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precios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9D9D9C"/>
                </a:solidFill>
                <a:latin typeface="Arial MT"/>
                <a:cs typeface="Arial MT"/>
              </a:rPr>
              <a:t>y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condiciones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ofrecidas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no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tienen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-5" dirty="0">
                <a:solidFill>
                  <a:srgbClr val="9D9D9C"/>
                </a:solidFill>
                <a:latin typeface="Arial MT"/>
                <a:cs typeface="Arial MT"/>
              </a:rPr>
              <a:t>el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carácter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de</a:t>
            </a:r>
            <a:r>
              <a:rPr sz="450" spc="2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definitivas.</a:t>
            </a:r>
            <a:endParaRPr sz="45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Se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10" dirty="0">
                <a:solidFill>
                  <a:srgbClr val="9D9D9C"/>
                </a:solidFill>
                <a:latin typeface="Arial MT"/>
                <a:cs typeface="Arial MT"/>
              </a:rPr>
              <a:t>hace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esta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aclaración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en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dirty="0">
                <a:solidFill>
                  <a:srgbClr val="9D9D9C"/>
                </a:solidFill>
                <a:latin typeface="Arial MT"/>
                <a:cs typeface="Arial MT"/>
              </a:rPr>
              <a:t>vista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de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lo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señalado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en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-5" dirty="0">
                <a:solidFill>
                  <a:srgbClr val="9D9D9C"/>
                </a:solidFill>
                <a:latin typeface="Arial MT"/>
                <a:cs typeface="Arial MT"/>
              </a:rPr>
              <a:t>el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5" dirty="0">
                <a:solidFill>
                  <a:srgbClr val="9D9D9C"/>
                </a:solidFill>
                <a:latin typeface="Arial MT"/>
                <a:cs typeface="Arial MT"/>
              </a:rPr>
              <a:t>artículo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20" dirty="0">
                <a:solidFill>
                  <a:srgbClr val="9D9D9C"/>
                </a:solidFill>
                <a:latin typeface="Arial MT"/>
                <a:cs typeface="Arial MT"/>
              </a:rPr>
              <a:t>28 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de </a:t>
            </a:r>
            <a:r>
              <a:rPr sz="450" spc="-5" dirty="0">
                <a:solidFill>
                  <a:srgbClr val="9D9D9C"/>
                </a:solidFill>
                <a:latin typeface="Arial MT"/>
                <a:cs typeface="Arial MT"/>
              </a:rPr>
              <a:t>la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</a:t>
            </a:r>
            <a:r>
              <a:rPr sz="450" spc="-5" dirty="0">
                <a:solidFill>
                  <a:srgbClr val="9D9D9C"/>
                </a:solidFill>
                <a:latin typeface="Arial MT"/>
                <a:cs typeface="Arial MT"/>
              </a:rPr>
              <a:t>ley</a:t>
            </a:r>
            <a:r>
              <a:rPr sz="450" spc="15" dirty="0">
                <a:solidFill>
                  <a:srgbClr val="9D9D9C"/>
                </a:solidFill>
                <a:latin typeface="Arial MT"/>
                <a:cs typeface="Arial MT"/>
              </a:rPr>
              <a:t> 19.496</a:t>
            </a:r>
            <a:endParaRPr sz="450" dirty="0">
              <a:latin typeface="Arial MT"/>
              <a:cs typeface="Arial MT"/>
            </a:endParaRPr>
          </a:p>
        </p:txBody>
      </p:sp>
      <p:pic>
        <p:nvPicPr>
          <p:cNvPr id="3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7DBD5FD-2C8B-511E-A952-2E9D92DF0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050" y="300541"/>
            <a:ext cx="3974939" cy="2453282"/>
          </a:xfrm>
          <a:prstGeom prst="rect">
            <a:avLst/>
          </a:prstGeom>
        </p:spPr>
      </p:pic>
      <p:pic>
        <p:nvPicPr>
          <p:cNvPr id="36" name="Imagen 3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A20ABD8-DF64-052D-CD64-BD0DB909A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0" y="964161"/>
            <a:ext cx="4227341" cy="26090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6179" y="447771"/>
            <a:ext cx="3116877" cy="464473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32479" y="0"/>
            <a:ext cx="12000230" cy="6282690"/>
            <a:chOff x="6032479" y="0"/>
            <a:chExt cx="12000230" cy="6282690"/>
          </a:xfrm>
        </p:grpSpPr>
        <p:sp>
          <p:nvSpPr>
            <p:cNvPr id="4" name="object 4"/>
            <p:cNvSpPr/>
            <p:nvPr/>
          </p:nvSpPr>
          <p:spPr>
            <a:xfrm>
              <a:off x="11167140" y="5616854"/>
              <a:ext cx="6865620" cy="143510"/>
            </a:xfrm>
            <a:custGeom>
              <a:avLst/>
              <a:gdLst/>
              <a:ahLst/>
              <a:cxnLst/>
              <a:rect l="l" t="t" r="r" b="b"/>
              <a:pathLst>
                <a:path w="6865619" h="143510">
                  <a:moveTo>
                    <a:pt x="0" y="143166"/>
                  </a:moveTo>
                  <a:lnTo>
                    <a:pt x="6865333" y="143166"/>
                  </a:lnTo>
                  <a:lnTo>
                    <a:pt x="6865333" y="0"/>
                  </a:lnTo>
                  <a:lnTo>
                    <a:pt x="0" y="0"/>
                  </a:lnTo>
                  <a:lnTo>
                    <a:pt x="0" y="143166"/>
                  </a:lnTo>
                  <a:close/>
                </a:path>
              </a:pathLst>
            </a:custGeom>
            <a:solidFill>
              <a:srgbClr val="807A7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67140" y="5792247"/>
              <a:ext cx="6865620" cy="143510"/>
            </a:xfrm>
            <a:custGeom>
              <a:avLst/>
              <a:gdLst/>
              <a:ahLst/>
              <a:cxnLst/>
              <a:rect l="l" t="t" r="r" b="b"/>
              <a:pathLst>
                <a:path w="6865619" h="143510">
                  <a:moveTo>
                    <a:pt x="0" y="143166"/>
                  </a:moveTo>
                  <a:lnTo>
                    <a:pt x="6865333" y="143166"/>
                  </a:lnTo>
                  <a:lnTo>
                    <a:pt x="6865333" y="0"/>
                  </a:lnTo>
                  <a:lnTo>
                    <a:pt x="0" y="0"/>
                  </a:lnTo>
                  <a:lnTo>
                    <a:pt x="0" y="143166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39928" y="0"/>
              <a:ext cx="2227580" cy="6282690"/>
            </a:xfrm>
            <a:custGeom>
              <a:avLst/>
              <a:gdLst/>
              <a:ahLst/>
              <a:cxnLst/>
              <a:rect l="l" t="t" r="r" b="b"/>
              <a:pathLst>
                <a:path w="2227579" h="6282690">
                  <a:moveTo>
                    <a:pt x="2227211" y="0"/>
                  </a:moveTo>
                  <a:lnTo>
                    <a:pt x="0" y="0"/>
                  </a:lnTo>
                  <a:lnTo>
                    <a:pt x="0" y="6282508"/>
                  </a:lnTo>
                  <a:lnTo>
                    <a:pt x="2227211" y="6282508"/>
                  </a:lnTo>
                  <a:lnTo>
                    <a:pt x="2227211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53074" y="1381396"/>
              <a:ext cx="374015" cy="3519170"/>
            </a:xfrm>
            <a:custGeom>
              <a:avLst/>
              <a:gdLst/>
              <a:ahLst/>
              <a:cxnLst/>
              <a:rect l="l" t="t" r="r" b="b"/>
              <a:pathLst>
                <a:path w="374015" h="3519170">
                  <a:moveTo>
                    <a:pt x="373709" y="0"/>
                  </a:moveTo>
                  <a:lnTo>
                    <a:pt x="0" y="0"/>
                  </a:lnTo>
                  <a:lnTo>
                    <a:pt x="0" y="3518962"/>
                  </a:lnTo>
                  <a:lnTo>
                    <a:pt x="373709" y="3518962"/>
                  </a:lnTo>
                  <a:lnTo>
                    <a:pt x="373709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49833" y="0"/>
              <a:ext cx="4445" cy="6282690"/>
            </a:xfrm>
            <a:custGeom>
              <a:avLst/>
              <a:gdLst/>
              <a:ahLst/>
              <a:cxnLst/>
              <a:rect l="l" t="t" r="r" b="b"/>
              <a:pathLst>
                <a:path w="4445" h="6282690">
                  <a:moveTo>
                    <a:pt x="0" y="6282508"/>
                  </a:moveTo>
                  <a:lnTo>
                    <a:pt x="4432" y="6282508"/>
                  </a:lnTo>
                  <a:lnTo>
                    <a:pt x="4432" y="0"/>
                  </a:lnTo>
                  <a:lnTo>
                    <a:pt x="0" y="0"/>
                  </a:lnTo>
                  <a:lnTo>
                    <a:pt x="0" y="6282508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80285" y="1381768"/>
              <a:ext cx="374015" cy="3519170"/>
            </a:xfrm>
            <a:custGeom>
              <a:avLst/>
              <a:gdLst/>
              <a:ahLst/>
              <a:cxnLst/>
              <a:rect l="l" t="t" r="r" b="b"/>
              <a:pathLst>
                <a:path w="374015" h="3519170">
                  <a:moveTo>
                    <a:pt x="373709" y="0"/>
                  </a:moveTo>
                  <a:lnTo>
                    <a:pt x="0" y="0"/>
                  </a:lnTo>
                  <a:lnTo>
                    <a:pt x="0" y="3518962"/>
                  </a:lnTo>
                  <a:lnTo>
                    <a:pt x="373709" y="3518962"/>
                  </a:lnTo>
                  <a:lnTo>
                    <a:pt x="373709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63950" y="4831637"/>
              <a:ext cx="360045" cy="241935"/>
            </a:xfrm>
            <a:custGeom>
              <a:avLst/>
              <a:gdLst/>
              <a:ahLst/>
              <a:cxnLst/>
              <a:rect l="l" t="t" r="r" b="b"/>
              <a:pathLst>
                <a:path w="360045" h="241935">
                  <a:moveTo>
                    <a:pt x="358709" y="0"/>
                  </a:moveTo>
                  <a:lnTo>
                    <a:pt x="0" y="496"/>
                  </a:lnTo>
                  <a:lnTo>
                    <a:pt x="0" y="241864"/>
                  </a:lnTo>
                  <a:lnTo>
                    <a:pt x="204017" y="241864"/>
                  </a:lnTo>
                  <a:lnTo>
                    <a:pt x="319754" y="241296"/>
                  </a:lnTo>
                  <a:lnTo>
                    <a:pt x="359728" y="193193"/>
                  </a:lnTo>
                  <a:lnTo>
                    <a:pt x="358709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91845" y="4830895"/>
              <a:ext cx="370840" cy="241935"/>
            </a:xfrm>
            <a:custGeom>
              <a:avLst/>
              <a:gdLst/>
              <a:ahLst/>
              <a:cxnLst/>
              <a:rect l="l" t="t" r="r" b="b"/>
              <a:pathLst>
                <a:path w="370840" h="241935">
                  <a:moveTo>
                    <a:pt x="166810" y="241367"/>
                  </a:moveTo>
                  <a:lnTo>
                    <a:pt x="370376" y="241367"/>
                  </a:lnTo>
                  <a:lnTo>
                    <a:pt x="370260" y="0"/>
                  </a:lnTo>
                  <a:lnTo>
                    <a:pt x="316501" y="0"/>
                  </a:lnTo>
                  <a:lnTo>
                    <a:pt x="316501" y="21507"/>
                  </a:lnTo>
                  <a:lnTo>
                    <a:pt x="0" y="24477"/>
                  </a:lnTo>
                  <a:lnTo>
                    <a:pt x="69468" y="241509"/>
                  </a:lnTo>
                  <a:lnTo>
                    <a:pt x="166810" y="241367"/>
                  </a:lnTo>
                </a:path>
              </a:pathLst>
            </a:custGeom>
            <a:ln w="3175">
              <a:solidFill>
                <a:srgbClr val="00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80666" y="4427952"/>
              <a:ext cx="381635" cy="234315"/>
            </a:xfrm>
            <a:custGeom>
              <a:avLst/>
              <a:gdLst/>
              <a:ahLst/>
              <a:cxnLst/>
              <a:rect l="l" t="t" r="r" b="b"/>
              <a:pathLst>
                <a:path w="381634" h="234314">
                  <a:moveTo>
                    <a:pt x="381439" y="0"/>
                  </a:moveTo>
                  <a:lnTo>
                    <a:pt x="381439" y="234266"/>
                  </a:lnTo>
                  <a:lnTo>
                    <a:pt x="328540" y="234266"/>
                  </a:lnTo>
                  <a:lnTo>
                    <a:pt x="0" y="234266"/>
                  </a:lnTo>
                  <a:lnTo>
                    <a:pt x="0" y="15842"/>
                  </a:lnTo>
                  <a:lnTo>
                    <a:pt x="13581" y="15842"/>
                  </a:lnTo>
                  <a:lnTo>
                    <a:pt x="13581" y="283"/>
                  </a:lnTo>
                  <a:lnTo>
                    <a:pt x="381439" y="0"/>
                  </a:lnTo>
                  <a:close/>
                </a:path>
              </a:pathLst>
            </a:custGeom>
            <a:ln w="3175">
              <a:solidFill>
                <a:srgbClr val="00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61822" y="4428517"/>
              <a:ext cx="294005" cy="234315"/>
            </a:xfrm>
            <a:custGeom>
              <a:avLst/>
              <a:gdLst/>
              <a:ahLst/>
              <a:cxnLst/>
              <a:rect l="l" t="t" r="r" b="b"/>
              <a:pathLst>
                <a:path w="294004" h="234314">
                  <a:moveTo>
                    <a:pt x="62536" y="233699"/>
                  </a:moveTo>
                  <a:lnTo>
                    <a:pt x="62536" y="212227"/>
                  </a:lnTo>
                  <a:lnTo>
                    <a:pt x="294001" y="212227"/>
                  </a:lnTo>
                  <a:lnTo>
                    <a:pt x="294001" y="0"/>
                  </a:lnTo>
                  <a:lnTo>
                    <a:pt x="0" y="0"/>
                  </a:lnTo>
                  <a:lnTo>
                    <a:pt x="0" y="233699"/>
                  </a:lnTo>
                  <a:lnTo>
                    <a:pt x="62536" y="233699"/>
                  </a:lnTo>
                  <a:close/>
                </a:path>
              </a:pathLst>
            </a:custGeom>
            <a:ln w="3175">
              <a:solidFill>
                <a:srgbClr val="00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30641" y="4640456"/>
              <a:ext cx="592455" cy="190500"/>
            </a:xfrm>
            <a:custGeom>
              <a:avLst/>
              <a:gdLst/>
              <a:ahLst/>
              <a:cxnLst/>
              <a:rect l="l" t="t" r="r" b="b"/>
              <a:pathLst>
                <a:path w="592454" h="190500">
                  <a:moveTo>
                    <a:pt x="592080" y="189939"/>
                  </a:moveTo>
                  <a:lnTo>
                    <a:pt x="591114" y="154779"/>
                  </a:lnTo>
                  <a:lnTo>
                    <a:pt x="591965" y="0"/>
                  </a:lnTo>
                  <a:lnTo>
                    <a:pt x="484721" y="283"/>
                  </a:lnTo>
                  <a:lnTo>
                    <a:pt x="293717" y="283"/>
                  </a:lnTo>
                  <a:lnTo>
                    <a:pt x="293717" y="21755"/>
                  </a:lnTo>
                  <a:lnTo>
                    <a:pt x="43289" y="21755"/>
                  </a:lnTo>
                  <a:lnTo>
                    <a:pt x="43573" y="65647"/>
                  </a:lnTo>
                  <a:lnTo>
                    <a:pt x="0" y="65647"/>
                  </a:lnTo>
                  <a:lnTo>
                    <a:pt x="0" y="183078"/>
                  </a:lnTo>
                  <a:lnTo>
                    <a:pt x="90550" y="183078"/>
                  </a:lnTo>
                  <a:lnTo>
                    <a:pt x="90665" y="190436"/>
                  </a:lnTo>
                  <a:lnTo>
                    <a:pt x="592080" y="189939"/>
                  </a:lnTo>
                  <a:close/>
                </a:path>
              </a:pathLst>
            </a:custGeom>
            <a:ln w="3175">
              <a:solidFill>
                <a:srgbClr val="00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07213" y="4174653"/>
              <a:ext cx="148015" cy="1383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32479" y="1758572"/>
              <a:ext cx="374015" cy="3519170"/>
            </a:xfrm>
            <a:custGeom>
              <a:avLst/>
              <a:gdLst/>
              <a:ahLst/>
              <a:cxnLst/>
              <a:rect l="l" t="t" r="r" b="b"/>
              <a:pathLst>
                <a:path w="374014" h="3519170">
                  <a:moveTo>
                    <a:pt x="373709" y="0"/>
                  </a:moveTo>
                  <a:lnTo>
                    <a:pt x="0" y="0"/>
                  </a:lnTo>
                  <a:lnTo>
                    <a:pt x="0" y="3518962"/>
                  </a:lnTo>
                  <a:lnTo>
                    <a:pt x="373709" y="3518962"/>
                  </a:lnTo>
                  <a:lnTo>
                    <a:pt x="373709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979947" y="1237783"/>
            <a:ext cx="1673225" cy="108966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R="42545" algn="r">
              <a:lnSpc>
                <a:spcPct val="100000"/>
              </a:lnSpc>
              <a:spcBef>
                <a:spcPts val="350"/>
              </a:spcBef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3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dormitorios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  <a:p>
            <a:pPr marL="651510" marR="42545" indent="433705" algn="r">
              <a:lnSpc>
                <a:spcPct val="122500"/>
              </a:lnSpc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baños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 </a:t>
            </a:r>
            <a:r>
              <a:rPr sz="950" b="1" spc="-250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Salas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 estar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 </a:t>
            </a:r>
            <a:r>
              <a:rPr sz="950" b="1" spc="-40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visitas</a:t>
            </a:r>
            <a:r>
              <a:rPr sz="950" b="1" spc="-1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 </a:t>
            </a:r>
            <a:r>
              <a:rPr sz="950" b="1" spc="-250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807A77"/>
                </a:solidFill>
                <a:latin typeface="Arial"/>
                <a:cs typeface="Arial"/>
              </a:rPr>
              <a:t>Áreas</a:t>
            </a:r>
            <a:r>
              <a:rPr sz="950" b="1" spc="-1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807A77"/>
                </a:solidFill>
                <a:latin typeface="Arial"/>
                <a:cs typeface="Arial"/>
              </a:rPr>
              <a:t>verdes</a:t>
            </a:r>
            <a:r>
              <a:rPr sz="950" b="1" spc="-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  <a:p>
            <a:pPr marR="43180" algn="r">
              <a:lnSpc>
                <a:spcPct val="100000"/>
              </a:lnSpc>
              <a:spcBef>
                <a:spcPts val="254"/>
              </a:spcBef>
            </a:pP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Superficie</a:t>
            </a:r>
            <a:r>
              <a:rPr sz="950" b="1" spc="-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total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262,71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m</a:t>
            </a:r>
            <a:r>
              <a:rPr sz="825" b="1" spc="30" baseline="35353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825" b="1" spc="172" baseline="35353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114416" y="417255"/>
            <a:ext cx="1486535" cy="438150"/>
            <a:chOff x="18114416" y="417255"/>
            <a:chExt cx="1486535" cy="438150"/>
          </a:xfrm>
        </p:grpSpPr>
        <p:sp>
          <p:nvSpPr>
            <p:cNvPr id="20" name="object 20"/>
            <p:cNvSpPr/>
            <p:nvPr/>
          </p:nvSpPr>
          <p:spPr>
            <a:xfrm>
              <a:off x="18114417" y="680005"/>
              <a:ext cx="784225" cy="175260"/>
            </a:xfrm>
            <a:custGeom>
              <a:avLst/>
              <a:gdLst/>
              <a:ahLst/>
              <a:cxnLst/>
              <a:rect l="l" t="t" r="r" b="b"/>
              <a:pathLst>
                <a:path w="784225" h="175259">
                  <a:moveTo>
                    <a:pt x="783615" y="0"/>
                  </a:moveTo>
                  <a:lnTo>
                    <a:pt x="0" y="0"/>
                  </a:lnTo>
                  <a:lnTo>
                    <a:pt x="0" y="87579"/>
                  </a:lnTo>
                  <a:lnTo>
                    <a:pt x="0" y="175158"/>
                  </a:lnTo>
                  <a:lnTo>
                    <a:pt x="783615" y="175158"/>
                  </a:lnTo>
                  <a:lnTo>
                    <a:pt x="783615" y="87579"/>
                  </a:lnTo>
                  <a:lnTo>
                    <a:pt x="783615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217946" y="417255"/>
              <a:ext cx="1383030" cy="350520"/>
            </a:xfrm>
            <a:custGeom>
              <a:avLst/>
              <a:gdLst/>
              <a:ahLst/>
              <a:cxnLst/>
              <a:rect l="l" t="t" r="r" b="b"/>
              <a:pathLst>
                <a:path w="1383030" h="350520">
                  <a:moveTo>
                    <a:pt x="1382788" y="0"/>
                  </a:moveTo>
                  <a:lnTo>
                    <a:pt x="0" y="0"/>
                  </a:lnTo>
                  <a:lnTo>
                    <a:pt x="0" y="350322"/>
                  </a:lnTo>
                  <a:lnTo>
                    <a:pt x="1382788" y="350322"/>
                  </a:lnTo>
                  <a:lnTo>
                    <a:pt x="1382788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27295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Depto</a:t>
            </a:r>
            <a:r>
              <a:rPr spc="-65" dirty="0"/>
              <a:t> </a:t>
            </a:r>
            <a:r>
              <a:rPr spc="-5" dirty="0"/>
              <a:t>11</a:t>
            </a:r>
          </a:p>
        </p:txBody>
      </p:sp>
      <p:sp>
        <p:nvSpPr>
          <p:cNvPr id="23" name="object 23"/>
          <p:cNvSpPr txBox="1"/>
          <p:nvPr/>
        </p:nvSpPr>
        <p:spPr>
          <a:xfrm rot="3600000">
            <a:off x="12450784" y="4160875"/>
            <a:ext cx="59436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b="1" spc="20" dirty="0">
                <a:solidFill>
                  <a:srgbClr val="3C3C3B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882712"/>
            <a:ext cx="10052050" cy="4535805"/>
            <a:chOff x="0" y="882712"/>
            <a:chExt cx="10052050" cy="4535805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82712"/>
              <a:ext cx="10052049" cy="452686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0" y="4383447"/>
              <a:ext cx="3239770" cy="1035050"/>
            </a:xfrm>
            <a:custGeom>
              <a:avLst/>
              <a:gdLst/>
              <a:ahLst/>
              <a:cxnLst/>
              <a:rect l="l" t="t" r="r" b="b"/>
              <a:pathLst>
                <a:path w="3239770" h="1035050">
                  <a:moveTo>
                    <a:pt x="3239517" y="1034566"/>
                  </a:moveTo>
                  <a:lnTo>
                    <a:pt x="0" y="1034566"/>
                  </a:lnTo>
                  <a:lnTo>
                    <a:pt x="0" y="0"/>
                  </a:lnTo>
                  <a:lnTo>
                    <a:pt x="3239517" y="0"/>
                  </a:lnTo>
                  <a:lnTo>
                    <a:pt x="3239517" y="1034566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45494" y="4730270"/>
            <a:ext cx="713740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85" dirty="0">
                <a:solidFill>
                  <a:srgbClr val="3C3C3B"/>
                </a:solidFill>
                <a:latin typeface="Arial MT"/>
                <a:cs typeface="Arial MT"/>
              </a:rPr>
              <a:t>Plantas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28" name="Imagen 2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0A60E88-B39E-AF0F-F050-EA8893ABF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113" y="4730270"/>
            <a:ext cx="3093018" cy="19089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07782" y="1190897"/>
            <a:ext cx="4744321" cy="393083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167140" y="5616855"/>
            <a:ext cx="6865620" cy="318770"/>
            <a:chOff x="11167140" y="5616855"/>
            <a:chExt cx="6865620" cy="318770"/>
          </a:xfrm>
        </p:grpSpPr>
        <p:sp>
          <p:nvSpPr>
            <p:cNvPr id="4" name="object 4"/>
            <p:cNvSpPr/>
            <p:nvPr/>
          </p:nvSpPr>
          <p:spPr>
            <a:xfrm>
              <a:off x="11167140" y="5616855"/>
              <a:ext cx="6865620" cy="143510"/>
            </a:xfrm>
            <a:custGeom>
              <a:avLst/>
              <a:gdLst/>
              <a:ahLst/>
              <a:cxnLst/>
              <a:rect l="l" t="t" r="r" b="b"/>
              <a:pathLst>
                <a:path w="6865619" h="143510">
                  <a:moveTo>
                    <a:pt x="0" y="143166"/>
                  </a:moveTo>
                  <a:lnTo>
                    <a:pt x="6865333" y="143166"/>
                  </a:lnTo>
                  <a:lnTo>
                    <a:pt x="6865333" y="0"/>
                  </a:lnTo>
                  <a:lnTo>
                    <a:pt x="0" y="0"/>
                  </a:lnTo>
                  <a:lnTo>
                    <a:pt x="0" y="143166"/>
                  </a:lnTo>
                  <a:close/>
                </a:path>
              </a:pathLst>
            </a:custGeom>
            <a:solidFill>
              <a:srgbClr val="807A7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67140" y="5792247"/>
              <a:ext cx="6865620" cy="143510"/>
            </a:xfrm>
            <a:custGeom>
              <a:avLst/>
              <a:gdLst/>
              <a:ahLst/>
              <a:cxnLst/>
              <a:rect l="l" t="t" r="r" b="b"/>
              <a:pathLst>
                <a:path w="6865619" h="143510">
                  <a:moveTo>
                    <a:pt x="0" y="143166"/>
                  </a:moveTo>
                  <a:lnTo>
                    <a:pt x="6865333" y="143166"/>
                  </a:lnTo>
                  <a:lnTo>
                    <a:pt x="6865333" y="0"/>
                  </a:lnTo>
                  <a:lnTo>
                    <a:pt x="0" y="0"/>
                  </a:lnTo>
                  <a:lnTo>
                    <a:pt x="0" y="143166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812125" y="5611058"/>
            <a:ext cx="2133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Piso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25382" y="5611058"/>
            <a:ext cx="448309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Programa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10748" y="5611058"/>
            <a:ext cx="5232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Orientación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89271" y="5611058"/>
            <a:ext cx="32829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Interior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21950" y="5611058"/>
            <a:ext cx="59118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erraza/Patio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38258" y="5611058"/>
            <a:ext cx="68961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Superficie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59581" y="5789712"/>
            <a:ext cx="793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12517" y="5789712"/>
            <a:ext cx="6343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5" dirty="0">
                <a:solidFill>
                  <a:srgbClr val="1D1D1B"/>
                </a:solidFill>
                <a:latin typeface="Arial"/>
                <a:cs typeface="Arial"/>
              </a:rPr>
              <a:t>3D/2B/SE/BV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38372" y="5789712"/>
            <a:ext cx="62865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1D1D1B"/>
                </a:solidFill>
                <a:latin typeface="Arial"/>
                <a:cs typeface="Arial"/>
              </a:rPr>
              <a:t>Nor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Poniente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74875" y="5789712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138,43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06112" y="5789712"/>
            <a:ext cx="3835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180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804619" y="5789712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318,43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72520" y="5623707"/>
            <a:ext cx="6867525" cy="318770"/>
            <a:chOff x="2072520" y="5623707"/>
            <a:chExt cx="6867525" cy="318770"/>
          </a:xfrm>
        </p:grpSpPr>
        <p:sp>
          <p:nvSpPr>
            <p:cNvPr id="19" name="object 19"/>
            <p:cNvSpPr/>
            <p:nvPr/>
          </p:nvSpPr>
          <p:spPr>
            <a:xfrm>
              <a:off x="2072520" y="5623707"/>
              <a:ext cx="6867525" cy="143510"/>
            </a:xfrm>
            <a:custGeom>
              <a:avLst/>
              <a:gdLst/>
              <a:ahLst/>
              <a:cxnLst/>
              <a:rect l="l" t="t" r="r" b="b"/>
              <a:pathLst>
                <a:path w="6867525" h="143510">
                  <a:moveTo>
                    <a:pt x="6867408" y="0"/>
                  </a:moveTo>
                  <a:lnTo>
                    <a:pt x="0" y="0"/>
                  </a:lnTo>
                  <a:lnTo>
                    <a:pt x="0" y="143166"/>
                  </a:lnTo>
                  <a:lnTo>
                    <a:pt x="6867408" y="143166"/>
                  </a:lnTo>
                  <a:lnTo>
                    <a:pt x="6867408" y="0"/>
                  </a:lnTo>
                  <a:close/>
                </a:path>
              </a:pathLst>
            </a:custGeom>
            <a:solidFill>
              <a:srgbClr val="807A7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72520" y="5799090"/>
              <a:ext cx="6867525" cy="143510"/>
            </a:xfrm>
            <a:custGeom>
              <a:avLst/>
              <a:gdLst/>
              <a:ahLst/>
              <a:cxnLst/>
              <a:rect l="l" t="t" r="r" b="b"/>
              <a:pathLst>
                <a:path w="6867525" h="143510">
                  <a:moveTo>
                    <a:pt x="6867408" y="0"/>
                  </a:moveTo>
                  <a:lnTo>
                    <a:pt x="0" y="0"/>
                  </a:lnTo>
                  <a:lnTo>
                    <a:pt x="0" y="143166"/>
                  </a:lnTo>
                  <a:lnTo>
                    <a:pt x="6867408" y="143166"/>
                  </a:lnTo>
                  <a:lnTo>
                    <a:pt x="6867408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750574" y="5617911"/>
            <a:ext cx="2133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Piso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63830" y="5617911"/>
            <a:ext cx="448309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Programa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9196" y="5617911"/>
            <a:ext cx="5232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Orientación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27719" y="5617911"/>
            <a:ext cx="32829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Interior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60399" y="5617911"/>
            <a:ext cx="59118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erraza/Patio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76707" y="5617911"/>
            <a:ext cx="68961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Superficie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17618" y="5795218"/>
            <a:ext cx="793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70554" y="5795218"/>
            <a:ext cx="6343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5" dirty="0">
                <a:solidFill>
                  <a:srgbClr val="1D1D1B"/>
                </a:solidFill>
                <a:latin typeface="Arial"/>
                <a:cs typeface="Arial"/>
              </a:rPr>
              <a:t>3D/2B/SE/BV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35742" y="5795218"/>
            <a:ext cx="54991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-5" dirty="0">
                <a:solidFill>
                  <a:srgbClr val="1D1D1B"/>
                </a:solidFill>
                <a:latin typeface="Arial"/>
                <a:cs typeface="Arial"/>
              </a:rPr>
              <a:t>Sur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Oriente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32912" y="5795218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139,37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23849" y="5795218"/>
            <a:ext cx="464184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97,40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62656" y="5795218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236,77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258222" y="0"/>
            <a:ext cx="8096250" cy="6282690"/>
            <a:chOff x="3258222" y="0"/>
            <a:chExt cx="8096250" cy="6282690"/>
          </a:xfrm>
        </p:grpSpPr>
        <p:sp>
          <p:nvSpPr>
            <p:cNvPr id="34" name="object 34"/>
            <p:cNvSpPr/>
            <p:nvPr/>
          </p:nvSpPr>
          <p:spPr>
            <a:xfrm>
              <a:off x="8939928" y="0"/>
              <a:ext cx="2227580" cy="6282690"/>
            </a:xfrm>
            <a:custGeom>
              <a:avLst/>
              <a:gdLst/>
              <a:ahLst/>
              <a:cxnLst/>
              <a:rect l="l" t="t" r="r" b="b"/>
              <a:pathLst>
                <a:path w="2227579" h="6282690">
                  <a:moveTo>
                    <a:pt x="2227211" y="0"/>
                  </a:moveTo>
                  <a:lnTo>
                    <a:pt x="0" y="0"/>
                  </a:lnTo>
                  <a:lnTo>
                    <a:pt x="0" y="6282508"/>
                  </a:lnTo>
                  <a:lnTo>
                    <a:pt x="2227211" y="6282508"/>
                  </a:lnTo>
                  <a:lnTo>
                    <a:pt x="2227211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53068" y="1381400"/>
              <a:ext cx="2600960" cy="3519170"/>
            </a:xfrm>
            <a:custGeom>
              <a:avLst/>
              <a:gdLst/>
              <a:ahLst/>
              <a:cxnLst/>
              <a:rect l="l" t="t" r="r" b="b"/>
              <a:pathLst>
                <a:path w="2600959" h="3519170">
                  <a:moveTo>
                    <a:pt x="373710" y="0"/>
                  </a:moveTo>
                  <a:lnTo>
                    <a:pt x="0" y="0"/>
                  </a:lnTo>
                  <a:lnTo>
                    <a:pt x="0" y="3518966"/>
                  </a:lnTo>
                  <a:lnTo>
                    <a:pt x="373710" y="3518966"/>
                  </a:lnTo>
                  <a:lnTo>
                    <a:pt x="373710" y="0"/>
                  </a:lnTo>
                  <a:close/>
                </a:path>
                <a:path w="2600959" h="3519170">
                  <a:moveTo>
                    <a:pt x="2600922" y="0"/>
                  </a:moveTo>
                  <a:lnTo>
                    <a:pt x="2227211" y="0"/>
                  </a:lnTo>
                  <a:lnTo>
                    <a:pt x="2227211" y="3518966"/>
                  </a:lnTo>
                  <a:lnTo>
                    <a:pt x="2600922" y="3518966"/>
                  </a:lnTo>
                  <a:lnTo>
                    <a:pt x="2600922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49833" y="0"/>
              <a:ext cx="4445" cy="6282690"/>
            </a:xfrm>
            <a:custGeom>
              <a:avLst/>
              <a:gdLst/>
              <a:ahLst/>
              <a:cxnLst/>
              <a:rect l="l" t="t" r="r" b="b"/>
              <a:pathLst>
                <a:path w="4445" h="6282690">
                  <a:moveTo>
                    <a:pt x="0" y="6282508"/>
                  </a:moveTo>
                  <a:lnTo>
                    <a:pt x="4432" y="6282508"/>
                  </a:lnTo>
                  <a:lnTo>
                    <a:pt x="4432" y="0"/>
                  </a:lnTo>
                  <a:lnTo>
                    <a:pt x="0" y="0"/>
                  </a:lnTo>
                  <a:lnTo>
                    <a:pt x="0" y="6282508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8222" y="569847"/>
              <a:ext cx="2956842" cy="459385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800315" y="4838707"/>
              <a:ext cx="360045" cy="241935"/>
            </a:xfrm>
            <a:custGeom>
              <a:avLst/>
              <a:gdLst/>
              <a:ahLst/>
              <a:cxnLst/>
              <a:rect l="l" t="t" r="r" b="b"/>
              <a:pathLst>
                <a:path w="360045" h="241935">
                  <a:moveTo>
                    <a:pt x="0" y="496"/>
                  </a:moveTo>
                  <a:lnTo>
                    <a:pt x="0" y="241864"/>
                  </a:lnTo>
                  <a:lnTo>
                    <a:pt x="204017" y="241864"/>
                  </a:lnTo>
                  <a:lnTo>
                    <a:pt x="319746" y="241296"/>
                  </a:lnTo>
                  <a:lnTo>
                    <a:pt x="359728" y="193193"/>
                  </a:lnTo>
                  <a:lnTo>
                    <a:pt x="358709" y="0"/>
                  </a:lnTo>
                  <a:lnTo>
                    <a:pt x="0" y="496"/>
                  </a:lnTo>
                  <a:close/>
                </a:path>
              </a:pathLst>
            </a:custGeom>
            <a:ln w="3175">
              <a:solidFill>
                <a:srgbClr val="00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28210" y="4837965"/>
              <a:ext cx="370840" cy="241935"/>
            </a:xfrm>
            <a:custGeom>
              <a:avLst/>
              <a:gdLst/>
              <a:ahLst/>
              <a:cxnLst/>
              <a:rect l="l" t="t" r="r" b="b"/>
              <a:pathLst>
                <a:path w="370840" h="241935">
                  <a:moveTo>
                    <a:pt x="370260" y="0"/>
                  </a:moveTo>
                  <a:lnTo>
                    <a:pt x="316501" y="0"/>
                  </a:lnTo>
                  <a:lnTo>
                    <a:pt x="316501" y="21507"/>
                  </a:lnTo>
                  <a:lnTo>
                    <a:pt x="0" y="24477"/>
                  </a:lnTo>
                  <a:lnTo>
                    <a:pt x="69468" y="241509"/>
                  </a:lnTo>
                  <a:lnTo>
                    <a:pt x="166810" y="241367"/>
                  </a:lnTo>
                  <a:lnTo>
                    <a:pt x="370376" y="241367"/>
                  </a:lnTo>
                  <a:lnTo>
                    <a:pt x="370260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17031" y="4435022"/>
              <a:ext cx="381635" cy="234315"/>
            </a:xfrm>
            <a:custGeom>
              <a:avLst/>
              <a:gdLst/>
              <a:ahLst/>
              <a:cxnLst/>
              <a:rect l="l" t="t" r="r" b="b"/>
              <a:pathLst>
                <a:path w="381634" h="234314">
                  <a:moveTo>
                    <a:pt x="381439" y="0"/>
                  </a:moveTo>
                  <a:lnTo>
                    <a:pt x="381439" y="234266"/>
                  </a:lnTo>
                  <a:lnTo>
                    <a:pt x="328540" y="234266"/>
                  </a:lnTo>
                  <a:lnTo>
                    <a:pt x="0" y="234266"/>
                  </a:lnTo>
                  <a:lnTo>
                    <a:pt x="0" y="15842"/>
                  </a:lnTo>
                  <a:lnTo>
                    <a:pt x="13581" y="15842"/>
                  </a:lnTo>
                  <a:lnTo>
                    <a:pt x="13581" y="283"/>
                  </a:lnTo>
                  <a:lnTo>
                    <a:pt x="381439" y="0"/>
                  </a:lnTo>
                  <a:close/>
                </a:path>
              </a:pathLst>
            </a:custGeom>
            <a:ln w="3175">
              <a:solidFill>
                <a:srgbClr val="00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98187" y="4435587"/>
              <a:ext cx="294005" cy="234315"/>
            </a:xfrm>
            <a:custGeom>
              <a:avLst/>
              <a:gdLst/>
              <a:ahLst/>
              <a:cxnLst/>
              <a:rect l="l" t="t" r="r" b="b"/>
              <a:pathLst>
                <a:path w="294004" h="234314">
                  <a:moveTo>
                    <a:pt x="62536" y="233699"/>
                  </a:moveTo>
                  <a:lnTo>
                    <a:pt x="62536" y="212227"/>
                  </a:lnTo>
                  <a:lnTo>
                    <a:pt x="294001" y="212227"/>
                  </a:lnTo>
                  <a:lnTo>
                    <a:pt x="294001" y="0"/>
                  </a:lnTo>
                  <a:lnTo>
                    <a:pt x="0" y="0"/>
                  </a:lnTo>
                  <a:lnTo>
                    <a:pt x="0" y="233699"/>
                  </a:lnTo>
                  <a:lnTo>
                    <a:pt x="62536" y="233699"/>
                  </a:lnTo>
                  <a:close/>
                </a:path>
              </a:pathLst>
            </a:custGeom>
            <a:ln w="3175">
              <a:solidFill>
                <a:srgbClr val="00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67006" y="4647526"/>
              <a:ext cx="592455" cy="190500"/>
            </a:xfrm>
            <a:custGeom>
              <a:avLst/>
              <a:gdLst/>
              <a:ahLst/>
              <a:cxnLst/>
              <a:rect l="l" t="t" r="r" b="b"/>
              <a:pathLst>
                <a:path w="592454" h="190500">
                  <a:moveTo>
                    <a:pt x="592080" y="189939"/>
                  </a:moveTo>
                  <a:lnTo>
                    <a:pt x="591114" y="154788"/>
                  </a:lnTo>
                  <a:lnTo>
                    <a:pt x="591965" y="0"/>
                  </a:lnTo>
                  <a:lnTo>
                    <a:pt x="484721" y="283"/>
                  </a:lnTo>
                  <a:lnTo>
                    <a:pt x="293717" y="283"/>
                  </a:lnTo>
                  <a:lnTo>
                    <a:pt x="293717" y="21755"/>
                  </a:lnTo>
                  <a:lnTo>
                    <a:pt x="43289" y="21755"/>
                  </a:lnTo>
                  <a:lnTo>
                    <a:pt x="43573" y="65647"/>
                  </a:lnTo>
                  <a:lnTo>
                    <a:pt x="0" y="65647"/>
                  </a:lnTo>
                  <a:lnTo>
                    <a:pt x="0" y="183078"/>
                  </a:lnTo>
                  <a:lnTo>
                    <a:pt x="90550" y="183078"/>
                  </a:lnTo>
                  <a:lnTo>
                    <a:pt x="90665" y="190436"/>
                  </a:lnTo>
                  <a:lnTo>
                    <a:pt x="592080" y="189939"/>
                  </a:lnTo>
                  <a:close/>
                </a:path>
              </a:pathLst>
            </a:custGeom>
            <a:ln w="3175">
              <a:solidFill>
                <a:srgbClr val="00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3580" y="4181723"/>
              <a:ext cx="148015" cy="138352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8114416" y="416688"/>
            <a:ext cx="1486535" cy="438150"/>
            <a:chOff x="18114416" y="416688"/>
            <a:chExt cx="1486535" cy="438150"/>
          </a:xfrm>
        </p:grpSpPr>
        <p:sp>
          <p:nvSpPr>
            <p:cNvPr id="47" name="object 47"/>
            <p:cNvSpPr/>
            <p:nvPr/>
          </p:nvSpPr>
          <p:spPr>
            <a:xfrm>
              <a:off x="18114417" y="679433"/>
              <a:ext cx="784225" cy="175260"/>
            </a:xfrm>
            <a:custGeom>
              <a:avLst/>
              <a:gdLst/>
              <a:ahLst/>
              <a:cxnLst/>
              <a:rect l="l" t="t" r="r" b="b"/>
              <a:pathLst>
                <a:path w="784225" h="175259">
                  <a:moveTo>
                    <a:pt x="783615" y="0"/>
                  </a:moveTo>
                  <a:lnTo>
                    <a:pt x="0" y="0"/>
                  </a:lnTo>
                  <a:lnTo>
                    <a:pt x="0" y="87579"/>
                  </a:lnTo>
                  <a:lnTo>
                    <a:pt x="0" y="175158"/>
                  </a:lnTo>
                  <a:lnTo>
                    <a:pt x="783615" y="175158"/>
                  </a:lnTo>
                  <a:lnTo>
                    <a:pt x="783615" y="87579"/>
                  </a:lnTo>
                  <a:lnTo>
                    <a:pt x="783615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217946" y="416688"/>
              <a:ext cx="1383030" cy="350520"/>
            </a:xfrm>
            <a:custGeom>
              <a:avLst/>
              <a:gdLst/>
              <a:ahLst/>
              <a:cxnLst/>
              <a:rect l="l" t="t" r="r" b="b"/>
              <a:pathLst>
                <a:path w="1383030" h="350520">
                  <a:moveTo>
                    <a:pt x="1382788" y="0"/>
                  </a:moveTo>
                  <a:lnTo>
                    <a:pt x="0" y="0"/>
                  </a:lnTo>
                  <a:lnTo>
                    <a:pt x="0" y="350322"/>
                  </a:lnTo>
                  <a:lnTo>
                    <a:pt x="1382788" y="350322"/>
                  </a:lnTo>
                  <a:lnTo>
                    <a:pt x="1382788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27295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Depto</a:t>
            </a:r>
            <a:r>
              <a:rPr spc="-65" dirty="0"/>
              <a:t> </a:t>
            </a:r>
            <a:r>
              <a:rPr spc="-5" dirty="0"/>
              <a:t>13</a:t>
            </a:r>
          </a:p>
        </p:txBody>
      </p:sp>
      <p:grpSp>
        <p:nvGrpSpPr>
          <p:cNvPr id="50" name="object 50"/>
          <p:cNvGrpSpPr/>
          <p:nvPr/>
        </p:nvGrpSpPr>
        <p:grpSpPr>
          <a:xfrm>
            <a:off x="507700" y="416688"/>
            <a:ext cx="1486535" cy="438150"/>
            <a:chOff x="507700" y="416688"/>
            <a:chExt cx="1486535" cy="438150"/>
          </a:xfrm>
        </p:grpSpPr>
        <p:sp>
          <p:nvSpPr>
            <p:cNvPr id="51" name="object 51"/>
            <p:cNvSpPr/>
            <p:nvPr/>
          </p:nvSpPr>
          <p:spPr>
            <a:xfrm>
              <a:off x="1210386" y="679433"/>
              <a:ext cx="784225" cy="175260"/>
            </a:xfrm>
            <a:custGeom>
              <a:avLst/>
              <a:gdLst/>
              <a:ahLst/>
              <a:cxnLst/>
              <a:rect l="l" t="t" r="r" b="b"/>
              <a:pathLst>
                <a:path w="784225" h="175259">
                  <a:moveTo>
                    <a:pt x="783628" y="0"/>
                  </a:moveTo>
                  <a:lnTo>
                    <a:pt x="0" y="0"/>
                  </a:lnTo>
                  <a:lnTo>
                    <a:pt x="0" y="87579"/>
                  </a:lnTo>
                  <a:lnTo>
                    <a:pt x="0" y="175158"/>
                  </a:lnTo>
                  <a:lnTo>
                    <a:pt x="783628" y="175158"/>
                  </a:lnTo>
                  <a:lnTo>
                    <a:pt x="783628" y="87579"/>
                  </a:lnTo>
                  <a:lnTo>
                    <a:pt x="783628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7700" y="416688"/>
              <a:ext cx="1383030" cy="350520"/>
            </a:xfrm>
            <a:custGeom>
              <a:avLst/>
              <a:gdLst/>
              <a:ahLst/>
              <a:cxnLst/>
              <a:rect l="l" t="t" r="r" b="b"/>
              <a:pathLst>
                <a:path w="1383030" h="350520">
                  <a:moveTo>
                    <a:pt x="1382788" y="0"/>
                  </a:moveTo>
                  <a:lnTo>
                    <a:pt x="0" y="0"/>
                  </a:lnTo>
                  <a:lnTo>
                    <a:pt x="0" y="350322"/>
                  </a:lnTo>
                  <a:lnTo>
                    <a:pt x="1382788" y="350322"/>
                  </a:lnTo>
                  <a:lnTo>
                    <a:pt x="1382788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66462" y="464239"/>
            <a:ext cx="89217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Depto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07" y="1229878"/>
            <a:ext cx="995680" cy="91249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81280" indent="-69215">
              <a:lnSpc>
                <a:spcPct val="100000"/>
              </a:lnSpc>
              <a:spcBef>
                <a:spcPts val="350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3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dormitorios</a:t>
            </a:r>
            <a:endParaRPr sz="950">
              <a:latin typeface="Arial"/>
              <a:cs typeface="Arial"/>
            </a:endParaRPr>
          </a:p>
          <a:p>
            <a:pPr marL="81280" indent="-69215">
              <a:lnSpc>
                <a:spcPct val="100000"/>
              </a:lnSpc>
              <a:spcBef>
                <a:spcPts val="254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baños</a:t>
            </a:r>
            <a:endParaRPr sz="950">
              <a:latin typeface="Arial"/>
              <a:cs typeface="Arial"/>
            </a:endParaRPr>
          </a:p>
          <a:p>
            <a:pPr marL="81280" indent="-69215">
              <a:lnSpc>
                <a:spcPct val="100000"/>
              </a:lnSpc>
              <a:spcBef>
                <a:spcPts val="259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Salas</a:t>
            </a:r>
            <a:r>
              <a:rPr sz="950" b="1" spc="-2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</a:t>
            </a:r>
            <a:r>
              <a:rPr sz="950" b="1" spc="-2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estar</a:t>
            </a:r>
            <a:endParaRPr sz="950">
              <a:latin typeface="Arial"/>
              <a:cs typeface="Arial"/>
            </a:endParaRPr>
          </a:p>
          <a:p>
            <a:pPr marL="81280" indent="-69215">
              <a:lnSpc>
                <a:spcPct val="100000"/>
              </a:lnSpc>
              <a:spcBef>
                <a:spcPts val="254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</a:t>
            </a:r>
            <a:r>
              <a:rPr sz="950" b="1" spc="-2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</a:t>
            </a:r>
            <a:r>
              <a:rPr sz="950" b="1" spc="-2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visitas</a:t>
            </a:r>
            <a:endParaRPr sz="950">
              <a:latin typeface="Arial"/>
              <a:cs typeface="Arial"/>
            </a:endParaRPr>
          </a:p>
          <a:p>
            <a:pPr marL="81280" indent="-69215">
              <a:lnSpc>
                <a:spcPct val="100000"/>
              </a:lnSpc>
              <a:spcBef>
                <a:spcPts val="254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5" dirty="0">
                <a:solidFill>
                  <a:srgbClr val="807A77"/>
                </a:solidFill>
                <a:latin typeface="Arial"/>
                <a:cs typeface="Arial"/>
              </a:rPr>
              <a:t>Áreas</a:t>
            </a:r>
            <a:r>
              <a:rPr sz="950" b="1" spc="-3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807A77"/>
                </a:solidFill>
                <a:latin typeface="Arial"/>
                <a:cs typeface="Arial"/>
              </a:rPr>
              <a:t>verdes</a:t>
            </a:r>
            <a:endParaRPr sz="9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4207" y="2145100"/>
            <a:ext cx="164782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r>
              <a:rPr sz="950" b="1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Superficie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total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236,77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m</a:t>
            </a:r>
            <a:r>
              <a:rPr sz="825" b="1" spc="30" baseline="35353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endParaRPr sz="825" baseline="35353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 rot="3600000">
            <a:off x="7887153" y="4167949"/>
            <a:ext cx="59436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b="1" spc="20" dirty="0">
                <a:solidFill>
                  <a:srgbClr val="3C3C3B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1979487" y="4170759"/>
            <a:ext cx="745490" cy="900430"/>
            <a:chOff x="11979487" y="4170759"/>
            <a:chExt cx="745490" cy="900430"/>
          </a:xfrm>
        </p:grpSpPr>
        <p:sp>
          <p:nvSpPr>
            <p:cNvPr id="58" name="object 58"/>
            <p:cNvSpPr/>
            <p:nvPr/>
          </p:nvSpPr>
          <p:spPr>
            <a:xfrm>
              <a:off x="12363950" y="4827743"/>
              <a:ext cx="360045" cy="241935"/>
            </a:xfrm>
            <a:custGeom>
              <a:avLst/>
              <a:gdLst/>
              <a:ahLst/>
              <a:cxnLst/>
              <a:rect l="l" t="t" r="r" b="b"/>
              <a:pathLst>
                <a:path w="360045" h="241935">
                  <a:moveTo>
                    <a:pt x="0" y="496"/>
                  </a:moveTo>
                  <a:lnTo>
                    <a:pt x="0" y="241864"/>
                  </a:lnTo>
                  <a:lnTo>
                    <a:pt x="204017" y="241864"/>
                  </a:lnTo>
                  <a:lnTo>
                    <a:pt x="319754" y="241296"/>
                  </a:lnTo>
                  <a:lnTo>
                    <a:pt x="359728" y="193193"/>
                  </a:lnTo>
                  <a:lnTo>
                    <a:pt x="358709" y="0"/>
                  </a:lnTo>
                  <a:lnTo>
                    <a:pt x="0" y="496"/>
                  </a:lnTo>
                  <a:close/>
                </a:path>
              </a:pathLst>
            </a:custGeom>
            <a:ln w="3175">
              <a:solidFill>
                <a:srgbClr val="00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991844" y="4827001"/>
              <a:ext cx="370840" cy="241935"/>
            </a:xfrm>
            <a:custGeom>
              <a:avLst/>
              <a:gdLst/>
              <a:ahLst/>
              <a:cxnLst/>
              <a:rect l="l" t="t" r="r" b="b"/>
              <a:pathLst>
                <a:path w="370840" h="241935">
                  <a:moveTo>
                    <a:pt x="166810" y="241367"/>
                  </a:moveTo>
                  <a:lnTo>
                    <a:pt x="370376" y="241367"/>
                  </a:lnTo>
                  <a:lnTo>
                    <a:pt x="370260" y="0"/>
                  </a:lnTo>
                  <a:lnTo>
                    <a:pt x="316501" y="0"/>
                  </a:lnTo>
                  <a:lnTo>
                    <a:pt x="316501" y="21507"/>
                  </a:lnTo>
                  <a:lnTo>
                    <a:pt x="0" y="24477"/>
                  </a:lnTo>
                  <a:lnTo>
                    <a:pt x="69468" y="241509"/>
                  </a:lnTo>
                  <a:lnTo>
                    <a:pt x="166810" y="241367"/>
                  </a:lnTo>
                </a:path>
              </a:pathLst>
            </a:custGeom>
            <a:ln w="3175">
              <a:solidFill>
                <a:srgbClr val="00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980666" y="4424058"/>
              <a:ext cx="381635" cy="234315"/>
            </a:xfrm>
            <a:custGeom>
              <a:avLst/>
              <a:gdLst/>
              <a:ahLst/>
              <a:cxnLst/>
              <a:rect l="l" t="t" r="r" b="b"/>
              <a:pathLst>
                <a:path w="381634" h="234314">
                  <a:moveTo>
                    <a:pt x="381439" y="0"/>
                  </a:moveTo>
                  <a:lnTo>
                    <a:pt x="381439" y="234266"/>
                  </a:lnTo>
                  <a:lnTo>
                    <a:pt x="328540" y="234266"/>
                  </a:lnTo>
                  <a:lnTo>
                    <a:pt x="0" y="234266"/>
                  </a:lnTo>
                  <a:lnTo>
                    <a:pt x="0" y="15842"/>
                  </a:lnTo>
                  <a:lnTo>
                    <a:pt x="13581" y="15842"/>
                  </a:lnTo>
                  <a:lnTo>
                    <a:pt x="13581" y="283"/>
                  </a:lnTo>
                  <a:lnTo>
                    <a:pt x="381439" y="0"/>
                  </a:lnTo>
                  <a:close/>
                </a:path>
              </a:pathLst>
            </a:custGeom>
            <a:ln w="3175">
              <a:solidFill>
                <a:srgbClr val="00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361811" y="4424651"/>
              <a:ext cx="294005" cy="233679"/>
            </a:xfrm>
            <a:custGeom>
              <a:avLst/>
              <a:gdLst/>
              <a:ahLst/>
              <a:cxnLst/>
              <a:rect l="l" t="t" r="r" b="b"/>
              <a:pathLst>
                <a:path w="294004" h="233679">
                  <a:moveTo>
                    <a:pt x="294005" y="0"/>
                  </a:moveTo>
                  <a:lnTo>
                    <a:pt x="0" y="0"/>
                  </a:lnTo>
                  <a:lnTo>
                    <a:pt x="0" y="212090"/>
                  </a:lnTo>
                  <a:lnTo>
                    <a:pt x="0" y="233680"/>
                  </a:lnTo>
                  <a:lnTo>
                    <a:pt x="62534" y="233680"/>
                  </a:lnTo>
                  <a:lnTo>
                    <a:pt x="62534" y="212090"/>
                  </a:lnTo>
                  <a:lnTo>
                    <a:pt x="294005" y="212090"/>
                  </a:lnTo>
                  <a:lnTo>
                    <a:pt x="294005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130641" y="4636562"/>
              <a:ext cx="592455" cy="190500"/>
            </a:xfrm>
            <a:custGeom>
              <a:avLst/>
              <a:gdLst/>
              <a:ahLst/>
              <a:cxnLst/>
              <a:rect l="l" t="t" r="r" b="b"/>
              <a:pathLst>
                <a:path w="592454" h="190500">
                  <a:moveTo>
                    <a:pt x="592080" y="189939"/>
                  </a:moveTo>
                  <a:lnTo>
                    <a:pt x="591114" y="154788"/>
                  </a:lnTo>
                  <a:lnTo>
                    <a:pt x="591965" y="0"/>
                  </a:lnTo>
                  <a:lnTo>
                    <a:pt x="484721" y="283"/>
                  </a:lnTo>
                  <a:lnTo>
                    <a:pt x="293717" y="283"/>
                  </a:lnTo>
                  <a:lnTo>
                    <a:pt x="293717" y="21755"/>
                  </a:lnTo>
                  <a:lnTo>
                    <a:pt x="43289" y="21755"/>
                  </a:lnTo>
                  <a:lnTo>
                    <a:pt x="43573" y="65647"/>
                  </a:lnTo>
                  <a:lnTo>
                    <a:pt x="0" y="65647"/>
                  </a:lnTo>
                  <a:lnTo>
                    <a:pt x="0" y="183078"/>
                  </a:lnTo>
                  <a:lnTo>
                    <a:pt x="90550" y="183078"/>
                  </a:lnTo>
                  <a:lnTo>
                    <a:pt x="90665" y="190436"/>
                  </a:lnTo>
                  <a:lnTo>
                    <a:pt x="592080" y="189939"/>
                  </a:lnTo>
                  <a:close/>
                </a:path>
              </a:pathLst>
            </a:custGeom>
            <a:ln w="3175">
              <a:solidFill>
                <a:srgbClr val="00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07213" y="4170759"/>
              <a:ext cx="148015" cy="138352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 rot="3600000">
            <a:off x="12450784" y="4156983"/>
            <a:ext cx="59436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"/>
              </a:lnSpc>
            </a:pPr>
            <a:r>
              <a:rPr sz="350" b="1" spc="20" dirty="0">
                <a:solidFill>
                  <a:srgbClr val="3C3C3B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618088" y="1229878"/>
            <a:ext cx="995680" cy="91249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50"/>
              </a:spcBef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3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dormitorios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  <a:p>
            <a:pPr marL="12700" marR="5080" indent="433705" algn="r">
              <a:lnSpc>
                <a:spcPct val="122500"/>
              </a:lnSpc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baños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 </a:t>
            </a:r>
            <a:r>
              <a:rPr sz="950" b="1" spc="-250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Salas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 estar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 </a:t>
            </a:r>
            <a:r>
              <a:rPr sz="950" b="1" spc="-40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visitas</a:t>
            </a:r>
            <a:r>
              <a:rPr sz="950" b="1" spc="-1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 </a:t>
            </a:r>
            <a:r>
              <a:rPr sz="950" b="1" spc="-250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807A77"/>
                </a:solidFill>
                <a:latin typeface="Arial"/>
                <a:cs typeface="Arial"/>
              </a:rPr>
              <a:t>Áreas</a:t>
            </a:r>
            <a:r>
              <a:rPr sz="950" b="1" spc="-1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807A77"/>
                </a:solidFill>
                <a:latin typeface="Arial"/>
                <a:cs typeface="Arial"/>
              </a:rPr>
              <a:t>verdes</a:t>
            </a:r>
            <a:r>
              <a:rPr sz="950" b="1" spc="-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7971493" y="2145100"/>
            <a:ext cx="166751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Superficie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total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318,43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m</a:t>
            </a:r>
            <a:r>
              <a:rPr sz="825" b="1" spc="30" baseline="35353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825" b="1" spc="157" baseline="35353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</p:txBody>
      </p:sp>
      <p:pic>
        <p:nvPicPr>
          <p:cNvPr id="67" name="Imagen 6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6D9B8DB-4F06-CE85-2E3D-3AD8D628C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078" y="4716850"/>
            <a:ext cx="3093018" cy="1908972"/>
          </a:xfrm>
          <a:prstGeom prst="rect">
            <a:avLst/>
          </a:prstGeom>
        </p:spPr>
      </p:pic>
      <p:pic>
        <p:nvPicPr>
          <p:cNvPr id="69" name="Imagen 6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5646295-B17B-58A0-A06B-79D2CE14C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768" y="4716850"/>
            <a:ext cx="3093018" cy="19089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1184" y="991042"/>
            <a:ext cx="4131209" cy="41312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04806" y="1032161"/>
            <a:ext cx="4133484" cy="408245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167140" y="5616855"/>
            <a:ext cx="6865620" cy="318770"/>
            <a:chOff x="11167140" y="5616855"/>
            <a:chExt cx="6865620" cy="318770"/>
          </a:xfrm>
        </p:grpSpPr>
        <p:sp>
          <p:nvSpPr>
            <p:cNvPr id="5" name="object 5"/>
            <p:cNvSpPr/>
            <p:nvPr/>
          </p:nvSpPr>
          <p:spPr>
            <a:xfrm>
              <a:off x="11167140" y="5616855"/>
              <a:ext cx="6865620" cy="143510"/>
            </a:xfrm>
            <a:custGeom>
              <a:avLst/>
              <a:gdLst/>
              <a:ahLst/>
              <a:cxnLst/>
              <a:rect l="l" t="t" r="r" b="b"/>
              <a:pathLst>
                <a:path w="6865619" h="143510">
                  <a:moveTo>
                    <a:pt x="0" y="143166"/>
                  </a:moveTo>
                  <a:lnTo>
                    <a:pt x="6865333" y="143166"/>
                  </a:lnTo>
                  <a:lnTo>
                    <a:pt x="6865333" y="0"/>
                  </a:lnTo>
                  <a:lnTo>
                    <a:pt x="0" y="0"/>
                  </a:lnTo>
                  <a:lnTo>
                    <a:pt x="0" y="143166"/>
                  </a:lnTo>
                  <a:close/>
                </a:path>
              </a:pathLst>
            </a:custGeom>
            <a:solidFill>
              <a:srgbClr val="807A7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67140" y="5792247"/>
              <a:ext cx="6865620" cy="143510"/>
            </a:xfrm>
            <a:custGeom>
              <a:avLst/>
              <a:gdLst/>
              <a:ahLst/>
              <a:cxnLst/>
              <a:rect l="l" t="t" r="r" b="b"/>
              <a:pathLst>
                <a:path w="6865619" h="143510">
                  <a:moveTo>
                    <a:pt x="0" y="143166"/>
                  </a:moveTo>
                  <a:lnTo>
                    <a:pt x="6865333" y="143166"/>
                  </a:lnTo>
                  <a:lnTo>
                    <a:pt x="6865333" y="0"/>
                  </a:lnTo>
                  <a:lnTo>
                    <a:pt x="0" y="0"/>
                  </a:lnTo>
                  <a:lnTo>
                    <a:pt x="0" y="143166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812125" y="5611058"/>
            <a:ext cx="2133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Piso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25382" y="5611058"/>
            <a:ext cx="448309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Programa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10748" y="5611058"/>
            <a:ext cx="5232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Orientación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89271" y="5611058"/>
            <a:ext cx="32829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Interior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21950" y="5611058"/>
            <a:ext cx="59118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erraza/Patio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38258" y="5611058"/>
            <a:ext cx="68961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Superficie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85252" y="5790058"/>
            <a:ext cx="26733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r>
              <a:rPr sz="75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1D1D1B"/>
                </a:solidFill>
                <a:latin typeface="Arial"/>
                <a:cs typeface="Arial"/>
              </a:rPr>
              <a:t>al</a:t>
            </a:r>
            <a:r>
              <a:rPr sz="75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32119" y="5790058"/>
            <a:ext cx="6343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5" dirty="0">
                <a:solidFill>
                  <a:srgbClr val="1D1D1B"/>
                </a:solidFill>
                <a:latin typeface="Arial"/>
                <a:cs typeface="Arial"/>
              </a:rPr>
              <a:t>3D/2B/SE/BV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97307" y="5790058"/>
            <a:ext cx="54991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-5" dirty="0">
                <a:solidFill>
                  <a:srgbClr val="1D1D1B"/>
                </a:solidFill>
                <a:latin typeface="Arial"/>
                <a:cs typeface="Arial"/>
              </a:rPr>
              <a:t>Sur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Oriente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994477" y="5790058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139,37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852582" y="5790058"/>
            <a:ext cx="3295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25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24225" y="5790058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164,37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72520" y="5623707"/>
            <a:ext cx="6867525" cy="318770"/>
            <a:chOff x="2072520" y="5623707"/>
            <a:chExt cx="6867525" cy="318770"/>
          </a:xfrm>
        </p:grpSpPr>
        <p:sp>
          <p:nvSpPr>
            <p:cNvPr id="20" name="object 20"/>
            <p:cNvSpPr/>
            <p:nvPr/>
          </p:nvSpPr>
          <p:spPr>
            <a:xfrm>
              <a:off x="2072520" y="5623707"/>
              <a:ext cx="6867525" cy="143510"/>
            </a:xfrm>
            <a:custGeom>
              <a:avLst/>
              <a:gdLst/>
              <a:ahLst/>
              <a:cxnLst/>
              <a:rect l="l" t="t" r="r" b="b"/>
              <a:pathLst>
                <a:path w="6867525" h="143510">
                  <a:moveTo>
                    <a:pt x="6867408" y="0"/>
                  </a:moveTo>
                  <a:lnTo>
                    <a:pt x="0" y="0"/>
                  </a:lnTo>
                  <a:lnTo>
                    <a:pt x="0" y="143166"/>
                  </a:lnTo>
                  <a:lnTo>
                    <a:pt x="6867408" y="143166"/>
                  </a:lnTo>
                  <a:lnTo>
                    <a:pt x="6867408" y="0"/>
                  </a:lnTo>
                  <a:close/>
                </a:path>
              </a:pathLst>
            </a:custGeom>
            <a:solidFill>
              <a:srgbClr val="807A7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72520" y="5799090"/>
              <a:ext cx="6867525" cy="143510"/>
            </a:xfrm>
            <a:custGeom>
              <a:avLst/>
              <a:gdLst/>
              <a:ahLst/>
              <a:cxnLst/>
              <a:rect l="l" t="t" r="r" b="b"/>
              <a:pathLst>
                <a:path w="6867525" h="143510">
                  <a:moveTo>
                    <a:pt x="6867408" y="0"/>
                  </a:moveTo>
                  <a:lnTo>
                    <a:pt x="0" y="0"/>
                  </a:lnTo>
                  <a:lnTo>
                    <a:pt x="0" y="143166"/>
                  </a:lnTo>
                  <a:lnTo>
                    <a:pt x="6867408" y="143166"/>
                  </a:lnTo>
                  <a:lnTo>
                    <a:pt x="6867408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750574" y="5617911"/>
            <a:ext cx="2133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Piso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63830" y="5617911"/>
            <a:ext cx="448309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Programa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49196" y="5617911"/>
            <a:ext cx="5232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Orientación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27719" y="5617911"/>
            <a:ext cx="32829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Interior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60399" y="5617911"/>
            <a:ext cx="59118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erraza/Patio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76707" y="5617911"/>
            <a:ext cx="68961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Superficie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23702" y="5793291"/>
            <a:ext cx="26733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r>
              <a:rPr sz="75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1D1D1B"/>
                </a:solidFill>
                <a:latin typeface="Arial"/>
                <a:cs typeface="Arial"/>
              </a:rPr>
              <a:t>al</a:t>
            </a:r>
            <a:r>
              <a:rPr sz="75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70568" y="5793291"/>
            <a:ext cx="6343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5" dirty="0">
                <a:solidFill>
                  <a:srgbClr val="1D1D1B"/>
                </a:solidFill>
                <a:latin typeface="Arial"/>
                <a:cs typeface="Arial"/>
              </a:rPr>
              <a:t>3D/2B/SE/BV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30441" y="5793291"/>
            <a:ext cx="56070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1D1D1B"/>
                </a:solidFill>
                <a:latin typeface="Arial"/>
                <a:cs typeface="Arial"/>
              </a:rPr>
              <a:t>Nor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Oriente</a:t>
            </a:r>
            <a:endParaRPr sz="7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32926" y="5793291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139,37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91031" y="5793291"/>
            <a:ext cx="3295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25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62673" y="5793291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164,37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02318" y="0"/>
            <a:ext cx="10852150" cy="6282690"/>
            <a:chOff x="502318" y="0"/>
            <a:chExt cx="10852150" cy="6282690"/>
          </a:xfrm>
        </p:grpSpPr>
        <p:sp>
          <p:nvSpPr>
            <p:cNvPr id="37" name="object 37"/>
            <p:cNvSpPr/>
            <p:nvPr/>
          </p:nvSpPr>
          <p:spPr>
            <a:xfrm>
              <a:off x="8939928" y="0"/>
              <a:ext cx="2227580" cy="6282690"/>
            </a:xfrm>
            <a:custGeom>
              <a:avLst/>
              <a:gdLst/>
              <a:ahLst/>
              <a:cxnLst/>
              <a:rect l="l" t="t" r="r" b="b"/>
              <a:pathLst>
                <a:path w="2227579" h="6282690">
                  <a:moveTo>
                    <a:pt x="2227211" y="0"/>
                  </a:moveTo>
                  <a:lnTo>
                    <a:pt x="0" y="0"/>
                  </a:lnTo>
                  <a:lnTo>
                    <a:pt x="0" y="6282508"/>
                  </a:lnTo>
                  <a:lnTo>
                    <a:pt x="2227211" y="6282508"/>
                  </a:lnTo>
                  <a:lnTo>
                    <a:pt x="2227211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53068" y="1381400"/>
              <a:ext cx="2600960" cy="3519170"/>
            </a:xfrm>
            <a:custGeom>
              <a:avLst/>
              <a:gdLst/>
              <a:ahLst/>
              <a:cxnLst/>
              <a:rect l="l" t="t" r="r" b="b"/>
              <a:pathLst>
                <a:path w="2600959" h="3519170">
                  <a:moveTo>
                    <a:pt x="373710" y="0"/>
                  </a:moveTo>
                  <a:lnTo>
                    <a:pt x="0" y="0"/>
                  </a:lnTo>
                  <a:lnTo>
                    <a:pt x="0" y="3518966"/>
                  </a:lnTo>
                  <a:lnTo>
                    <a:pt x="373710" y="3518966"/>
                  </a:lnTo>
                  <a:lnTo>
                    <a:pt x="373710" y="0"/>
                  </a:lnTo>
                  <a:close/>
                </a:path>
                <a:path w="2600959" h="3519170">
                  <a:moveTo>
                    <a:pt x="2600922" y="0"/>
                  </a:moveTo>
                  <a:lnTo>
                    <a:pt x="2227211" y="0"/>
                  </a:lnTo>
                  <a:lnTo>
                    <a:pt x="2227211" y="3518966"/>
                  </a:lnTo>
                  <a:lnTo>
                    <a:pt x="2600922" y="3518966"/>
                  </a:lnTo>
                  <a:lnTo>
                    <a:pt x="2600922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49833" y="0"/>
              <a:ext cx="4445" cy="6282690"/>
            </a:xfrm>
            <a:custGeom>
              <a:avLst/>
              <a:gdLst/>
              <a:ahLst/>
              <a:cxnLst/>
              <a:rect l="l" t="t" r="r" b="b"/>
              <a:pathLst>
                <a:path w="4445" h="6282690">
                  <a:moveTo>
                    <a:pt x="0" y="6282508"/>
                  </a:moveTo>
                  <a:lnTo>
                    <a:pt x="4432" y="6282508"/>
                  </a:lnTo>
                  <a:lnTo>
                    <a:pt x="4432" y="0"/>
                  </a:lnTo>
                  <a:lnTo>
                    <a:pt x="0" y="0"/>
                  </a:lnTo>
                  <a:lnTo>
                    <a:pt x="0" y="6282508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74584" y="679433"/>
              <a:ext cx="784225" cy="175260"/>
            </a:xfrm>
            <a:custGeom>
              <a:avLst/>
              <a:gdLst/>
              <a:ahLst/>
              <a:cxnLst/>
              <a:rect l="l" t="t" r="r" b="b"/>
              <a:pathLst>
                <a:path w="784225" h="175259">
                  <a:moveTo>
                    <a:pt x="783628" y="0"/>
                  </a:moveTo>
                  <a:lnTo>
                    <a:pt x="0" y="0"/>
                  </a:lnTo>
                  <a:lnTo>
                    <a:pt x="0" y="87579"/>
                  </a:lnTo>
                  <a:lnTo>
                    <a:pt x="0" y="175158"/>
                  </a:lnTo>
                  <a:lnTo>
                    <a:pt x="783628" y="175158"/>
                  </a:lnTo>
                  <a:lnTo>
                    <a:pt x="783628" y="87579"/>
                  </a:lnTo>
                  <a:lnTo>
                    <a:pt x="783628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2318" y="416688"/>
              <a:ext cx="1567815" cy="350520"/>
            </a:xfrm>
            <a:custGeom>
              <a:avLst/>
              <a:gdLst/>
              <a:ahLst/>
              <a:cxnLst/>
              <a:rect l="l" t="t" r="r" b="b"/>
              <a:pathLst>
                <a:path w="1567814" h="350520">
                  <a:moveTo>
                    <a:pt x="1567249" y="0"/>
                  </a:moveTo>
                  <a:lnTo>
                    <a:pt x="0" y="0"/>
                  </a:lnTo>
                  <a:lnTo>
                    <a:pt x="0" y="350322"/>
                  </a:lnTo>
                  <a:lnTo>
                    <a:pt x="1567249" y="350322"/>
                  </a:lnTo>
                  <a:lnTo>
                    <a:pt x="1567249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662640" y="445513"/>
            <a:ext cx="125920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Depto</a:t>
            </a:r>
            <a:r>
              <a:rPr spc="-35" dirty="0"/>
              <a:t> </a:t>
            </a:r>
            <a:r>
              <a:rPr spc="-15" dirty="0"/>
              <a:t>Tipo</a:t>
            </a:r>
            <a:r>
              <a:rPr spc="-30" dirty="0"/>
              <a:t> </a:t>
            </a:r>
            <a:r>
              <a:rPr spc="-5" dirty="0"/>
              <a:t>1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17945878" y="416688"/>
            <a:ext cx="1656080" cy="438150"/>
            <a:chOff x="17945878" y="416688"/>
            <a:chExt cx="1656080" cy="438150"/>
          </a:xfrm>
        </p:grpSpPr>
        <p:sp>
          <p:nvSpPr>
            <p:cNvPr id="44" name="object 44"/>
            <p:cNvSpPr/>
            <p:nvPr/>
          </p:nvSpPr>
          <p:spPr>
            <a:xfrm>
              <a:off x="17945875" y="679433"/>
              <a:ext cx="784225" cy="175260"/>
            </a:xfrm>
            <a:custGeom>
              <a:avLst/>
              <a:gdLst/>
              <a:ahLst/>
              <a:cxnLst/>
              <a:rect l="l" t="t" r="r" b="b"/>
              <a:pathLst>
                <a:path w="784225" h="175259">
                  <a:moveTo>
                    <a:pt x="783615" y="0"/>
                  </a:moveTo>
                  <a:lnTo>
                    <a:pt x="0" y="0"/>
                  </a:lnTo>
                  <a:lnTo>
                    <a:pt x="0" y="87579"/>
                  </a:lnTo>
                  <a:lnTo>
                    <a:pt x="0" y="175158"/>
                  </a:lnTo>
                  <a:lnTo>
                    <a:pt x="783615" y="175158"/>
                  </a:lnTo>
                  <a:lnTo>
                    <a:pt x="783615" y="87579"/>
                  </a:lnTo>
                  <a:lnTo>
                    <a:pt x="783615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034540" y="416688"/>
              <a:ext cx="1567815" cy="350520"/>
            </a:xfrm>
            <a:custGeom>
              <a:avLst/>
              <a:gdLst/>
              <a:ahLst/>
              <a:cxnLst/>
              <a:rect l="l" t="t" r="r" b="b"/>
              <a:pathLst>
                <a:path w="1567815" h="350520">
                  <a:moveTo>
                    <a:pt x="1567249" y="0"/>
                  </a:moveTo>
                  <a:lnTo>
                    <a:pt x="0" y="0"/>
                  </a:lnTo>
                  <a:lnTo>
                    <a:pt x="0" y="350322"/>
                  </a:lnTo>
                  <a:lnTo>
                    <a:pt x="1567249" y="350322"/>
                  </a:lnTo>
                  <a:lnTo>
                    <a:pt x="1567249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8203738" y="445513"/>
            <a:ext cx="125920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Depto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Tipo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9607" y="1229878"/>
            <a:ext cx="995680" cy="7353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81280" indent="-69215">
              <a:lnSpc>
                <a:spcPct val="100000"/>
              </a:lnSpc>
              <a:spcBef>
                <a:spcPts val="350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3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dormitorios</a:t>
            </a:r>
            <a:endParaRPr sz="950">
              <a:latin typeface="Arial"/>
              <a:cs typeface="Arial"/>
            </a:endParaRPr>
          </a:p>
          <a:p>
            <a:pPr marL="81280" indent="-69215">
              <a:lnSpc>
                <a:spcPct val="100000"/>
              </a:lnSpc>
              <a:spcBef>
                <a:spcPts val="254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baños</a:t>
            </a:r>
            <a:endParaRPr sz="950">
              <a:latin typeface="Arial"/>
              <a:cs typeface="Arial"/>
            </a:endParaRPr>
          </a:p>
          <a:p>
            <a:pPr marL="81280" indent="-69215">
              <a:lnSpc>
                <a:spcPct val="100000"/>
              </a:lnSpc>
              <a:spcBef>
                <a:spcPts val="259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Sala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estar</a:t>
            </a:r>
            <a:endParaRPr sz="950">
              <a:latin typeface="Arial"/>
              <a:cs typeface="Arial"/>
            </a:endParaRPr>
          </a:p>
          <a:p>
            <a:pPr marL="81280" indent="-69215">
              <a:lnSpc>
                <a:spcPct val="100000"/>
              </a:lnSpc>
              <a:spcBef>
                <a:spcPts val="254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</a:t>
            </a:r>
            <a:r>
              <a:rPr sz="950" b="1" spc="-2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</a:t>
            </a:r>
            <a:r>
              <a:rPr sz="950" b="1" spc="-2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visitas</a:t>
            </a:r>
            <a:endParaRPr sz="9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4207" y="1967740"/>
            <a:ext cx="164782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r>
              <a:rPr sz="950" b="1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Superficie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total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164,37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m</a:t>
            </a:r>
            <a:r>
              <a:rPr sz="825" b="1" spc="30" baseline="35353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endParaRPr sz="825" baseline="35353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007045" y="1229878"/>
            <a:ext cx="1633220" cy="91249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350"/>
              </a:spcBef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3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dormitorios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  <a:p>
            <a:pPr marL="624205" marR="30480" indent="433705" algn="r">
              <a:lnSpc>
                <a:spcPct val="122500"/>
              </a:lnSpc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baños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 </a:t>
            </a:r>
            <a:r>
              <a:rPr sz="950" b="1" spc="-250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Sala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 estar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 </a:t>
            </a:r>
            <a:r>
              <a:rPr sz="950" b="1" spc="-40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visitas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  <a:spcBef>
                <a:spcPts val="254"/>
              </a:spcBef>
            </a:pP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Superficie</a:t>
            </a:r>
            <a:r>
              <a:rPr sz="950" b="1" spc="-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total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164,37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m</a:t>
            </a:r>
            <a:r>
              <a:rPr sz="825" b="1" spc="30" baseline="35353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825" b="1" baseline="35353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</p:txBody>
      </p:sp>
      <p:pic>
        <p:nvPicPr>
          <p:cNvPr id="50" name="object 5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4868" y="4181647"/>
            <a:ext cx="145370" cy="135887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 rot="3600000">
            <a:off x="7915795" y="4167778"/>
            <a:ext cx="58039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b="1" spc="15" dirty="0">
                <a:solidFill>
                  <a:srgbClr val="3C3C3B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591500" y="4177183"/>
            <a:ext cx="4717415" cy="899794"/>
            <a:chOff x="7591500" y="4177183"/>
            <a:chExt cx="4717415" cy="899794"/>
          </a:xfrm>
        </p:grpSpPr>
        <p:sp>
          <p:nvSpPr>
            <p:cNvPr id="53" name="object 53"/>
            <p:cNvSpPr/>
            <p:nvPr/>
          </p:nvSpPr>
          <p:spPr>
            <a:xfrm>
              <a:off x="7855712" y="4841579"/>
              <a:ext cx="236854" cy="233679"/>
            </a:xfrm>
            <a:custGeom>
              <a:avLst/>
              <a:gdLst/>
              <a:ahLst/>
              <a:cxnLst/>
              <a:rect l="l" t="t" r="r" b="b"/>
              <a:pathLst>
                <a:path w="236854" h="233679">
                  <a:moveTo>
                    <a:pt x="236423" y="16510"/>
                  </a:moveTo>
                  <a:lnTo>
                    <a:pt x="54546" y="16510"/>
                  </a:lnTo>
                  <a:lnTo>
                    <a:pt x="54546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101" y="196850"/>
                  </a:lnTo>
                  <a:lnTo>
                    <a:pt x="228" y="196850"/>
                  </a:lnTo>
                  <a:lnTo>
                    <a:pt x="228" y="233680"/>
                  </a:lnTo>
                  <a:lnTo>
                    <a:pt x="202641" y="233680"/>
                  </a:lnTo>
                  <a:lnTo>
                    <a:pt x="202641" y="196850"/>
                  </a:lnTo>
                  <a:lnTo>
                    <a:pt x="236423" y="196850"/>
                  </a:lnTo>
                  <a:lnTo>
                    <a:pt x="236423" y="1651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619531" y="4841074"/>
              <a:ext cx="236854" cy="234315"/>
            </a:xfrm>
            <a:custGeom>
              <a:avLst/>
              <a:gdLst/>
              <a:ahLst/>
              <a:cxnLst/>
              <a:rect l="l" t="t" r="r" b="b"/>
              <a:pathLst>
                <a:path w="236854" h="234314">
                  <a:moveTo>
                    <a:pt x="236172" y="234177"/>
                  </a:moveTo>
                  <a:lnTo>
                    <a:pt x="33776" y="234177"/>
                  </a:lnTo>
                  <a:lnTo>
                    <a:pt x="33776" y="197803"/>
                  </a:lnTo>
                  <a:lnTo>
                    <a:pt x="0" y="197803"/>
                  </a:lnTo>
                  <a:lnTo>
                    <a:pt x="0" y="16968"/>
                  </a:lnTo>
                  <a:lnTo>
                    <a:pt x="181872" y="16968"/>
                  </a:lnTo>
                  <a:lnTo>
                    <a:pt x="181872" y="0"/>
                  </a:lnTo>
                  <a:lnTo>
                    <a:pt x="236429" y="0"/>
                  </a:lnTo>
                  <a:lnTo>
                    <a:pt x="236172" y="234177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21602" y="4436030"/>
              <a:ext cx="234950" cy="234315"/>
            </a:xfrm>
            <a:custGeom>
              <a:avLst/>
              <a:gdLst/>
              <a:ahLst/>
              <a:cxnLst/>
              <a:rect l="l" t="t" r="r" b="b"/>
              <a:pathLst>
                <a:path w="234950" h="234314">
                  <a:moveTo>
                    <a:pt x="234621" y="233903"/>
                  </a:moveTo>
                  <a:lnTo>
                    <a:pt x="181358" y="233903"/>
                  </a:lnTo>
                  <a:lnTo>
                    <a:pt x="181358" y="211562"/>
                  </a:lnTo>
                  <a:lnTo>
                    <a:pt x="0" y="211562"/>
                  </a:lnTo>
                  <a:lnTo>
                    <a:pt x="0" y="36959"/>
                  </a:lnTo>
                  <a:lnTo>
                    <a:pt x="48333" y="36959"/>
                  </a:lnTo>
                  <a:lnTo>
                    <a:pt x="48333" y="0"/>
                  </a:lnTo>
                  <a:lnTo>
                    <a:pt x="234098" y="0"/>
                  </a:lnTo>
                  <a:lnTo>
                    <a:pt x="234621" y="233903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856869" y="4436030"/>
              <a:ext cx="234950" cy="234315"/>
            </a:xfrm>
            <a:custGeom>
              <a:avLst/>
              <a:gdLst/>
              <a:ahLst/>
              <a:cxnLst/>
              <a:rect l="l" t="t" r="r" b="b"/>
              <a:pathLst>
                <a:path w="234950" h="234314">
                  <a:moveTo>
                    <a:pt x="0" y="233903"/>
                  </a:moveTo>
                  <a:lnTo>
                    <a:pt x="60674" y="233903"/>
                  </a:lnTo>
                  <a:lnTo>
                    <a:pt x="60674" y="211562"/>
                  </a:lnTo>
                  <a:lnTo>
                    <a:pt x="234612" y="211562"/>
                  </a:lnTo>
                  <a:lnTo>
                    <a:pt x="234612" y="36959"/>
                  </a:lnTo>
                  <a:lnTo>
                    <a:pt x="186287" y="36959"/>
                  </a:lnTo>
                  <a:lnTo>
                    <a:pt x="186287" y="0"/>
                  </a:lnTo>
                  <a:lnTo>
                    <a:pt x="523" y="0"/>
                  </a:lnTo>
                  <a:lnTo>
                    <a:pt x="0" y="233903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04811" y="4648629"/>
              <a:ext cx="241300" cy="193040"/>
            </a:xfrm>
            <a:custGeom>
              <a:avLst/>
              <a:gdLst/>
              <a:ahLst/>
              <a:cxnLst/>
              <a:rect l="l" t="t" r="r" b="b"/>
              <a:pathLst>
                <a:path w="241300" h="193039">
                  <a:moveTo>
                    <a:pt x="241110" y="46507"/>
                  </a:moveTo>
                  <a:lnTo>
                    <a:pt x="241110" y="192528"/>
                  </a:lnTo>
                  <a:lnTo>
                    <a:pt x="0" y="192528"/>
                  </a:lnTo>
                  <a:lnTo>
                    <a:pt x="0" y="152776"/>
                  </a:lnTo>
                  <a:lnTo>
                    <a:pt x="12730" y="152776"/>
                  </a:lnTo>
                  <a:lnTo>
                    <a:pt x="12730" y="19876"/>
                  </a:lnTo>
                  <a:lnTo>
                    <a:pt x="12730" y="0"/>
                  </a:lnTo>
                  <a:lnTo>
                    <a:pt x="67030" y="0"/>
                  </a:lnTo>
                  <a:lnTo>
                    <a:pt x="67030" y="17668"/>
                  </a:lnTo>
                  <a:lnTo>
                    <a:pt x="200578" y="17668"/>
                  </a:lnTo>
                  <a:lnTo>
                    <a:pt x="241110" y="17668"/>
                  </a:lnTo>
                  <a:lnTo>
                    <a:pt x="241110" y="46507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92770" y="4666295"/>
              <a:ext cx="325120" cy="174625"/>
            </a:xfrm>
            <a:custGeom>
              <a:avLst/>
              <a:gdLst/>
              <a:ahLst/>
              <a:cxnLst/>
              <a:rect l="l" t="t" r="r" b="b"/>
              <a:pathLst>
                <a:path w="325120" h="174625">
                  <a:moveTo>
                    <a:pt x="186287" y="174079"/>
                  </a:moveTo>
                  <a:lnTo>
                    <a:pt x="123414" y="174079"/>
                  </a:lnTo>
                  <a:lnTo>
                    <a:pt x="123414" y="163423"/>
                  </a:lnTo>
                  <a:lnTo>
                    <a:pt x="0" y="163423"/>
                  </a:lnTo>
                  <a:lnTo>
                    <a:pt x="0" y="0"/>
                  </a:lnTo>
                  <a:lnTo>
                    <a:pt x="210152" y="0"/>
                  </a:lnTo>
                  <a:lnTo>
                    <a:pt x="209922" y="36046"/>
                  </a:lnTo>
                  <a:lnTo>
                    <a:pt x="186287" y="36179"/>
                  </a:lnTo>
                  <a:lnTo>
                    <a:pt x="186287" y="174079"/>
                  </a:lnTo>
                  <a:close/>
                </a:path>
                <a:path w="325120" h="174625">
                  <a:moveTo>
                    <a:pt x="186287" y="174079"/>
                  </a:moveTo>
                  <a:lnTo>
                    <a:pt x="312042" y="174079"/>
                  </a:lnTo>
                  <a:lnTo>
                    <a:pt x="312042" y="135107"/>
                  </a:lnTo>
                  <a:lnTo>
                    <a:pt x="324772" y="135107"/>
                  </a:lnTo>
                  <a:lnTo>
                    <a:pt x="324772" y="3404"/>
                  </a:lnTo>
                  <a:lnTo>
                    <a:pt x="210924" y="3404"/>
                  </a:lnTo>
                  <a:lnTo>
                    <a:pt x="210924" y="36046"/>
                  </a:lnTo>
                  <a:lnTo>
                    <a:pt x="186287" y="36046"/>
                  </a:lnTo>
                  <a:lnTo>
                    <a:pt x="186287" y="174079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2926" y="4177183"/>
              <a:ext cx="145371" cy="135887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 rot="3600000">
            <a:off x="12303850" y="4163315"/>
            <a:ext cx="58039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b="1" spc="15" dirty="0">
                <a:solidFill>
                  <a:srgbClr val="3C3C3B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1979746" y="4430485"/>
            <a:ext cx="555625" cy="641985"/>
            <a:chOff x="11979746" y="4430485"/>
            <a:chExt cx="555625" cy="641985"/>
          </a:xfrm>
        </p:grpSpPr>
        <p:sp>
          <p:nvSpPr>
            <p:cNvPr id="62" name="object 62"/>
            <p:cNvSpPr/>
            <p:nvPr/>
          </p:nvSpPr>
          <p:spPr>
            <a:xfrm>
              <a:off x="12243765" y="4836609"/>
              <a:ext cx="236854" cy="234315"/>
            </a:xfrm>
            <a:custGeom>
              <a:avLst/>
              <a:gdLst/>
              <a:ahLst/>
              <a:cxnLst/>
              <a:rect l="l" t="t" r="r" b="b"/>
              <a:pathLst>
                <a:path w="236854" h="234314">
                  <a:moveTo>
                    <a:pt x="257" y="234177"/>
                  </a:moveTo>
                  <a:lnTo>
                    <a:pt x="202652" y="234177"/>
                  </a:lnTo>
                  <a:lnTo>
                    <a:pt x="202652" y="197803"/>
                  </a:lnTo>
                  <a:lnTo>
                    <a:pt x="236429" y="197803"/>
                  </a:lnTo>
                  <a:lnTo>
                    <a:pt x="236429" y="16968"/>
                  </a:lnTo>
                  <a:lnTo>
                    <a:pt x="54557" y="16968"/>
                  </a:lnTo>
                  <a:lnTo>
                    <a:pt x="54557" y="0"/>
                  </a:lnTo>
                  <a:lnTo>
                    <a:pt x="0" y="0"/>
                  </a:lnTo>
                  <a:lnTo>
                    <a:pt x="257" y="234177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007583" y="4837109"/>
              <a:ext cx="236854" cy="233679"/>
            </a:xfrm>
            <a:custGeom>
              <a:avLst/>
              <a:gdLst/>
              <a:ahLst/>
              <a:cxnLst/>
              <a:rect l="l" t="t" r="r" b="b"/>
              <a:pathLst>
                <a:path w="236854" h="233679">
                  <a:moveTo>
                    <a:pt x="236423" y="0"/>
                  </a:moveTo>
                  <a:lnTo>
                    <a:pt x="181876" y="0"/>
                  </a:lnTo>
                  <a:lnTo>
                    <a:pt x="181876" y="16510"/>
                  </a:lnTo>
                  <a:lnTo>
                    <a:pt x="0" y="16510"/>
                  </a:lnTo>
                  <a:lnTo>
                    <a:pt x="0" y="196850"/>
                  </a:lnTo>
                  <a:lnTo>
                    <a:pt x="33782" y="196850"/>
                  </a:lnTo>
                  <a:lnTo>
                    <a:pt x="33782" y="233680"/>
                  </a:lnTo>
                  <a:lnTo>
                    <a:pt x="236194" y="233680"/>
                  </a:lnTo>
                  <a:lnTo>
                    <a:pt x="236194" y="196850"/>
                  </a:lnTo>
                  <a:lnTo>
                    <a:pt x="236308" y="16510"/>
                  </a:lnTo>
                  <a:lnTo>
                    <a:pt x="236423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009670" y="4431566"/>
              <a:ext cx="234950" cy="234315"/>
            </a:xfrm>
            <a:custGeom>
              <a:avLst/>
              <a:gdLst/>
              <a:ahLst/>
              <a:cxnLst/>
              <a:rect l="l" t="t" r="r" b="b"/>
              <a:pathLst>
                <a:path w="234950" h="234314">
                  <a:moveTo>
                    <a:pt x="234612" y="233903"/>
                  </a:moveTo>
                  <a:lnTo>
                    <a:pt x="181349" y="233903"/>
                  </a:lnTo>
                  <a:lnTo>
                    <a:pt x="181349" y="211562"/>
                  </a:lnTo>
                  <a:lnTo>
                    <a:pt x="0" y="211562"/>
                  </a:lnTo>
                  <a:lnTo>
                    <a:pt x="0" y="36959"/>
                  </a:lnTo>
                  <a:lnTo>
                    <a:pt x="48324" y="36959"/>
                  </a:lnTo>
                  <a:lnTo>
                    <a:pt x="48324" y="0"/>
                  </a:lnTo>
                  <a:lnTo>
                    <a:pt x="234089" y="0"/>
                  </a:lnTo>
                  <a:lnTo>
                    <a:pt x="234612" y="233903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244927" y="4431566"/>
              <a:ext cx="234950" cy="234315"/>
            </a:xfrm>
            <a:custGeom>
              <a:avLst/>
              <a:gdLst/>
              <a:ahLst/>
              <a:cxnLst/>
              <a:rect l="l" t="t" r="r" b="b"/>
              <a:pathLst>
                <a:path w="234950" h="234314">
                  <a:moveTo>
                    <a:pt x="0" y="233903"/>
                  </a:moveTo>
                  <a:lnTo>
                    <a:pt x="60674" y="233903"/>
                  </a:lnTo>
                  <a:lnTo>
                    <a:pt x="60674" y="211562"/>
                  </a:lnTo>
                  <a:lnTo>
                    <a:pt x="234612" y="211562"/>
                  </a:lnTo>
                  <a:lnTo>
                    <a:pt x="234612" y="36959"/>
                  </a:lnTo>
                  <a:lnTo>
                    <a:pt x="186287" y="36959"/>
                  </a:lnTo>
                  <a:lnTo>
                    <a:pt x="186287" y="0"/>
                  </a:lnTo>
                  <a:lnTo>
                    <a:pt x="523" y="0"/>
                  </a:lnTo>
                  <a:lnTo>
                    <a:pt x="0" y="233903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292869" y="4644164"/>
              <a:ext cx="241300" cy="193040"/>
            </a:xfrm>
            <a:custGeom>
              <a:avLst/>
              <a:gdLst/>
              <a:ahLst/>
              <a:cxnLst/>
              <a:rect l="l" t="t" r="r" b="b"/>
              <a:pathLst>
                <a:path w="241300" h="193039">
                  <a:moveTo>
                    <a:pt x="241110" y="46507"/>
                  </a:moveTo>
                  <a:lnTo>
                    <a:pt x="241110" y="192528"/>
                  </a:lnTo>
                  <a:lnTo>
                    <a:pt x="0" y="192528"/>
                  </a:lnTo>
                  <a:lnTo>
                    <a:pt x="0" y="152776"/>
                  </a:lnTo>
                  <a:lnTo>
                    <a:pt x="12730" y="152776"/>
                  </a:lnTo>
                  <a:lnTo>
                    <a:pt x="12730" y="19876"/>
                  </a:lnTo>
                  <a:lnTo>
                    <a:pt x="12730" y="0"/>
                  </a:lnTo>
                  <a:lnTo>
                    <a:pt x="67030" y="0"/>
                  </a:lnTo>
                  <a:lnTo>
                    <a:pt x="67030" y="17668"/>
                  </a:lnTo>
                  <a:lnTo>
                    <a:pt x="200578" y="17668"/>
                  </a:lnTo>
                  <a:lnTo>
                    <a:pt x="241110" y="17668"/>
                  </a:lnTo>
                  <a:lnTo>
                    <a:pt x="241110" y="46507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980827" y="4661831"/>
              <a:ext cx="325120" cy="174625"/>
            </a:xfrm>
            <a:custGeom>
              <a:avLst/>
              <a:gdLst/>
              <a:ahLst/>
              <a:cxnLst/>
              <a:rect l="l" t="t" r="r" b="b"/>
              <a:pathLst>
                <a:path w="325120" h="174625">
                  <a:moveTo>
                    <a:pt x="186287" y="174079"/>
                  </a:moveTo>
                  <a:lnTo>
                    <a:pt x="123414" y="174079"/>
                  </a:lnTo>
                  <a:lnTo>
                    <a:pt x="123414" y="163423"/>
                  </a:lnTo>
                  <a:lnTo>
                    <a:pt x="0" y="163423"/>
                  </a:lnTo>
                  <a:lnTo>
                    <a:pt x="0" y="0"/>
                  </a:lnTo>
                  <a:lnTo>
                    <a:pt x="210152" y="0"/>
                  </a:lnTo>
                  <a:lnTo>
                    <a:pt x="209922" y="36046"/>
                  </a:lnTo>
                  <a:lnTo>
                    <a:pt x="186287" y="36179"/>
                  </a:lnTo>
                  <a:lnTo>
                    <a:pt x="186287" y="174079"/>
                  </a:lnTo>
                  <a:close/>
                </a:path>
                <a:path w="325120" h="174625">
                  <a:moveTo>
                    <a:pt x="186287" y="174079"/>
                  </a:moveTo>
                  <a:lnTo>
                    <a:pt x="312042" y="174079"/>
                  </a:lnTo>
                  <a:lnTo>
                    <a:pt x="312042" y="135107"/>
                  </a:lnTo>
                  <a:lnTo>
                    <a:pt x="324772" y="135107"/>
                  </a:lnTo>
                  <a:lnTo>
                    <a:pt x="324772" y="3404"/>
                  </a:lnTo>
                  <a:lnTo>
                    <a:pt x="210924" y="3404"/>
                  </a:lnTo>
                  <a:lnTo>
                    <a:pt x="210924" y="36046"/>
                  </a:lnTo>
                  <a:lnTo>
                    <a:pt x="186287" y="36046"/>
                  </a:lnTo>
                  <a:lnTo>
                    <a:pt x="186287" y="174079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8" name="Imagen 6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8E145F5-7E44-2141-96BA-9209537A8D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768" y="4716850"/>
            <a:ext cx="3093018" cy="1908972"/>
          </a:xfrm>
          <a:prstGeom prst="rect">
            <a:avLst/>
          </a:prstGeom>
        </p:spPr>
      </p:pic>
      <p:pic>
        <p:nvPicPr>
          <p:cNvPr id="69" name="Imagen 6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EED1831-FA8C-7233-A341-55B7B2783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078" y="4716850"/>
            <a:ext cx="3093018" cy="19089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741" y="1118148"/>
            <a:ext cx="7195163" cy="40845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2948" y="767011"/>
            <a:ext cx="872490" cy="246379"/>
          </a:xfrm>
          <a:custGeom>
            <a:avLst/>
            <a:gdLst/>
            <a:ahLst/>
            <a:cxnLst/>
            <a:rect l="l" t="t" r="r" b="b"/>
            <a:pathLst>
              <a:path w="872490" h="246380">
                <a:moveTo>
                  <a:pt x="0" y="246314"/>
                </a:moveTo>
                <a:lnTo>
                  <a:pt x="872287" y="246314"/>
                </a:lnTo>
                <a:lnTo>
                  <a:pt x="872287" y="0"/>
                </a:lnTo>
                <a:lnTo>
                  <a:pt x="0" y="0"/>
                </a:lnTo>
                <a:lnTo>
                  <a:pt x="0" y="246314"/>
                </a:lnTo>
                <a:close/>
              </a:path>
            </a:pathLst>
          </a:custGeom>
          <a:solidFill>
            <a:srgbClr val="FFD2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1189" y="782255"/>
            <a:ext cx="63246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b="1" spc="15" dirty="0">
                <a:solidFill>
                  <a:srgbClr val="807A77"/>
                </a:solidFill>
                <a:latin typeface="Arial"/>
                <a:cs typeface="Arial"/>
              </a:rPr>
              <a:t>DÚPLEX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167140" y="5639816"/>
            <a:ext cx="6860540" cy="318770"/>
            <a:chOff x="11167140" y="5639816"/>
            <a:chExt cx="6860540" cy="318770"/>
          </a:xfrm>
        </p:grpSpPr>
        <p:sp>
          <p:nvSpPr>
            <p:cNvPr id="6" name="object 6"/>
            <p:cNvSpPr/>
            <p:nvPr/>
          </p:nvSpPr>
          <p:spPr>
            <a:xfrm>
              <a:off x="11167140" y="5639816"/>
              <a:ext cx="6860540" cy="143510"/>
            </a:xfrm>
            <a:custGeom>
              <a:avLst/>
              <a:gdLst/>
              <a:ahLst/>
              <a:cxnLst/>
              <a:rect l="l" t="t" r="r" b="b"/>
              <a:pathLst>
                <a:path w="6860540" h="143510">
                  <a:moveTo>
                    <a:pt x="0" y="143166"/>
                  </a:moveTo>
                  <a:lnTo>
                    <a:pt x="6860032" y="143166"/>
                  </a:lnTo>
                  <a:lnTo>
                    <a:pt x="6860032" y="0"/>
                  </a:lnTo>
                  <a:lnTo>
                    <a:pt x="0" y="0"/>
                  </a:lnTo>
                  <a:lnTo>
                    <a:pt x="0" y="143166"/>
                  </a:lnTo>
                  <a:close/>
                </a:path>
              </a:pathLst>
            </a:custGeom>
            <a:solidFill>
              <a:srgbClr val="807A7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67140" y="5815199"/>
              <a:ext cx="6860540" cy="143510"/>
            </a:xfrm>
            <a:custGeom>
              <a:avLst/>
              <a:gdLst/>
              <a:ahLst/>
              <a:cxnLst/>
              <a:rect l="l" t="t" r="r" b="b"/>
              <a:pathLst>
                <a:path w="6860540" h="143510">
                  <a:moveTo>
                    <a:pt x="0" y="143166"/>
                  </a:moveTo>
                  <a:lnTo>
                    <a:pt x="6860032" y="143166"/>
                  </a:lnTo>
                  <a:lnTo>
                    <a:pt x="6860032" y="0"/>
                  </a:lnTo>
                  <a:lnTo>
                    <a:pt x="0" y="0"/>
                  </a:lnTo>
                  <a:lnTo>
                    <a:pt x="0" y="143166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113018" y="5634018"/>
            <a:ext cx="2133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Piso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26275" y="5634018"/>
            <a:ext cx="448309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Programa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11639" y="5634018"/>
            <a:ext cx="5232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Orientación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90164" y="5634018"/>
            <a:ext cx="32829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Interior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22843" y="5634018"/>
            <a:ext cx="59118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erraza/Patio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39152" y="5634018"/>
            <a:ext cx="68961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Superficie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81483" y="5809399"/>
            <a:ext cx="793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34418" y="5809399"/>
            <a:ext cx="6343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5" dirty="0">
                <a:solidFill>
                  <a:srgbClr val="1D1D1B"/>
                </a:solidFill>
                <a:latin typeface="Arial"/>
                <a:cs typeface="Arial"/>
              </a:rPr>
              <a:t>3D/2B/SE/BV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465589" y="5809399"/>
            <a:ext cx="61849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-5" dirty="0">
                <a:solidFill>
                  <a:srgbClr val="1D1D1B"/>
                </a:solidFill>
                <a:latin typeface="Arial"/>
                <a:cs typeface="Arial"/>
              </a:rPr>
              <a:t>Sur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Poniente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63939" y="5809399"/>
            <a:ext cx="3835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130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154877" y="5809399"/>
            <a:ext cx="3295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093686" y="5809399"/>
            <a:ext cx="3835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150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167140" y="5990635"/>
            <a:ext cx="6860540" cy="143510"/>
          </a:xfrm>
          <a:custGeom>
            <a:avLst/>
            <a:gdLst/>
            <a:ahLst/>
            <a:cxnLst/>
            <a:rect l="l" t="t" r="r" b="b"/>
            <a:pathLst>
              <a:path w="6860540" h="143510">
                <a:moveTo>
                  <a:pt x="0" y="143166"/>
                </a:moveTo>
                <a:lnTo>
                  <a:pt x="6860032" y="143166"/>
                </a:lnTo>
                <a:lnTo>
                  <a:pt x="6860032" y="0"/>
                </a:lnTo>
                <a:lnTo>
                  <a:pt x="0" y="0"/>
                </a:lnTo>
                <a:lnTo>
                  <a:pt x="0" y="143166"/>
                </a:lnTo>
                <a:close/>
              </a:path>
            </a:pathLst>
          </a:custGeom>
          <a:solidFill>
            <a:srgbClr val="FFD2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087548" y="5995761"/>
            <a:ext cx="26733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3</a:t>
            </a:r>
            <a:r>
              <a:rPr sz="75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1D1D1B"/>
                </a:solidFill>
                <a:latin typeface="Arial"/>
                <a:cs typeface="Arial"/>
              </a:rPr>
              <a:t>al</a:t>
            </a:r>
            <a:r>
              <a:rPr sz="75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34415" y="5995761"/>
            <a:ext cx="6343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5" dirty="0">
                <a:solidFill>
                  <a:srgbClr val="1D1D1B"/>
                </a:solidFill>
                <a:latin typeface="Arial"/>
                <a:cs typeface="Arial"/>
              </a:rPr>
              <a:t>3D/2B/SE/BV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465586" y="5995761"/>
            <a:ext cx="61849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-5" dirty="0">
                <a:solidFill>
                  <a:srgbClr val="1D1D1B"/>
                </a:solidFill>
                <a:latin typeface="Arial"/>
                <a:cs typeface="Arial"/>
              </a:rPr>
              <a:t>Sur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Poniente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363936" y="5995761"/>
            <a:ext cx="3835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130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114577" y="5995761"/>
            <a:ext cx="410209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27,5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026520" y="5995761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157,50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939928" y="0"/>
            <a:ext cx="10662285" cy="6282690"/>
            <a:chOff x="8939928" y="0"/>
            <a:chExt cx="10662285" cy="6282690"/>
          </a:xfrm>
        </p:grpSpPr>
        <p:sp>
          <p:nvSpPr>
            <p:cNvPr id="29" name="object 29"/>
            <p:cNvSpPr/>
            <p:nvPr/>
          </p:nvSpPr>
          <p:spPr>
            <a:xfrm>
              <a:off x="8939928" y="0"/>
              <a:ext cx="2227580" cy="6282690"/>
            </a:xfrm>
            <a:custGeom>
              <a:avLst/>
              <a:gdLst/>
              <a:ahLst/>
              <a:cxnLst/>
              <a:rect l="l" t="t" r="r" b="b"/>
              <a:pathLst>
                <a:path w="2227579" h="6282690">
                  <a:moveTo>
                    <a:pt x="2227211" y="0"/>
                  </a:moveTo>
                  <a:lnTo>
                    <a:pt x="0" y="0"/>
                  </a:lnTo>
                  <a:lnTo>
                    <a:pt x="0" y="6282508"/>
                  </a:lnTo>
                  <a:lnTo>
                    <a:pt x="2227211" y="6282508"/>
                  </a:lnTo>
                  <a:lnTo>
                    <a:pt x="2227211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980285" y="1381768"/>
              <a:ext cx="374015" cy="3519170"/>
            </a:xfrm>
            <a:custGeom>
              <a:avLst/>
              <a:gdLst/>
              <a:ahLst/>
              <a:cxnLst/>
              <a:rect l="l" t="t" r="r" b="b"/>
              <a:pathLst>
                <a:path w="374015" h="3519170">
                  <a:moveTo>
                    <a:pt x="373709" y="0"/>
                  </a:moveTo>
                  <a:lnTo>
                    <a:pt x="0" y="0"/>
                  </a:lnTo>
                  <a:lnTo>
                    <a:pt x="0" y="3518962"/>
                  </a:lnTo>
                  <a:lnTo>
                    <a:pt x="373709" y="3518962"/>
                  </a:lnTo>
                  <a:lnTo>
                    <a:pt x="373709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2351" y="1061214"/>
              <a:ext cx="3980392" cy="408245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945875" y="679433"/>
              <a:ext cx="784225" cy="175260"/>
            </a:xfrm>
            <a:custGeom>
              <a:avLst/>
              <a:gdLst/>
              <a:ahLst/>
              <a:cxnLst/>
              <a:rect l="l" t="t" r="r" b="b"/>
              <a:pathLst>
                <a:path w="784225" h="175259">
                  <a:moveTo>
                    <a:pt x="783615" y="0"/>
                  </a:moveTo>
                  <a:lnTo>
                    <a:pt x="0" y="0"/>
                  </a:lnTo>
                  <a:lnTo>
                    <a:pt x="0" y="87579"/>
                  </a:lnTo>
                  <a:lnTo>
                    <a:pt x="0" y="175158"/>
                  </a:lnTo>
                  <a:lnTo>
                    <a:pt x="783615" y="175158"/>
                  </a:lnTo>
                  <a:lnTo>
                    <a:pt x="783615" y="87579"/>
                  </a:lnTo>
                  <a:lnTo>
                    <a:pt x="783615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034540" y="416688"/>
              <a:ext cx="1567815" cy="350520"/>
            </a:xfrm>
            <a:custGeom>
              <a:avLst/>
              <a:gdLst/>
              <a:ahLst/>
              <a:cxnLst/>
              <a:rect l="l" t="t" r="r" b="b"/>
              <a:pathLst>
                <a:path w="1567815" h="350520">
                  <a:moveTo>
                    <a:pt x="1567249" y="0"/>
                  </a:moveTo>
                  <a:lnTo>
                    <a:pt x="0" y="0"/>
                  </a:lnTo>
                  <a:lnTo>
                    <a:pt x="0" y="350322"/>
                  </a:lnTo>
                  <a:lnTo>
                    <a:pt x="1567249" y="350322"/>
                  </a:lnTo>
                  <a:lnTo>
                    <a:pt x="1567249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203738" y="445509"/>
            <a:ext cx="125857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Depto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Tipo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179564" y="1229878"/>
            <a:ext cx="1460500" cy="91249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350"/>
              </a:spcBef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3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dormitorios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  <a:p>
            <a:pPr marL="452120" marR="30480" indent="433705" algn="r">
              <a:lnSpc>
                <a:spcPct val="122500"/>
              </a:lnSpc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baños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 </a:t>
            </a:r>
            <a:r>
              <a:rPr sz="950" b="1" spc="-250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Sala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 estar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 </a:t>
            </a:r>
            <a:r>
              <a:rPr sz="950" b="1" spc="-40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visitas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  <a:spcBef>
                <a:spcPts val="254"/>
              </a:spcBef>
            </a:pP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Superficie</a:t>
            </a:r>
            <a:r>
              <a:rPr sz="950" b="1" spc="-1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total</a:t>
            </a:r>
            <a:r>
              <a:rPr sz="950" b="1" spc="-1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150</a:t>
            </a:r>
            <a:r>
              <a:rPr sz="950" b="1" spc="-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m</a:t>
            </a:r>
            <a:r>
              <a:rPr sz="825" b="1" spc="30" baseline="35353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825" b="1" baseline="35353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072520" y="5623707"/>
            <a:ext cx="6867525" cy="510540"/>
            <a:chOff x="2072520" y="5623707"/>
            <a:chExt cx="6867525" cy="510540"/>
          </a:xfrm>
        </p:grpSpPr>
        <p:sp>
          <p:nvSpPr>
            <p:cNvPr id="37" name="object 37"/>
            <p:cNvSpPr/>
            <p:nvPr/>
          </p:nvSpPr>
          <p:spPr>
            <a:xfrm>
              <a:off x="2072520" y="5623707"/>
              <a:ext cx="6867525" cy="143510"/>
            </a:xfrm>
            <a:custGeom>
              <a:avLst/>
              <a:gdLst/>
              <a:ahLst/>
              <a:cxnLst/>
              <a:rect l="l" t="t" r="r" b="b"/>
              <a:pathLst>
                <a:path w="6867525" h="143510">
                  <a:moveTo>
                    <a:pt x="6867408" y="0"/>
                  </a:moveTo>
                  <a:lnTo>
                    <a:pt x="0" y="0"/>
                  </a:lnTo>
                  <a:lnTo>
                    <a:pt x="0" y="143166"/>
                  </a:lnTo>
                  <a:lnTo>
                    <a:pt x="6867408" y="143166"/>
                  </a:lnTo>
                  <a:lnTo>
                    <a:pt x="6867408" y="0"/>
                  </a:lnTo>
                  <a:close/>
                </a:path>
              </a:pathLst>
            </a:custGeom>
            <a:solidFill>
              <a:srgbClr val="807A7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72513" y="5799095"/>
              <a:ext cx="6867525" cy="335280"/>
            </a:xfrm>
            <a:custGeom>
              <a:avLst/>
              <a:gdLst/>
              <a:ahLst/>
              <a:cxnLst/>
              <a:rect l="l" t="t" r="r" b="b"/>
              <a:pathLst>
                <a:path w="6867525" h="335279">
                  <a:moveTo>
                    <a:pt x="6867411" y="191541"/>
                  </a:moveTo>
                  <a:lnTo>
                    <a:pt x="0" y="191541"/>
                  </a:lnTo>
                  <a:lnTo>
                    <a:pt x="0" y="334708"/>
                  </a:lnTo>
                  <a:lnTo>
                    <a:pt x="6867411" y="334708"/>
                  </a:lnTo>
                  <a:lnTo>
                    <a:pt x="6867411" y="191541"/>
                  </a:lnTo>
                  <a:close/>
                </a:path>
                <a:path w="6867525" h="335279">
                  <a:moveTo>
                    <a:pt x="6867411" y="0"/>
                  </a:moveTo>
                  <a:lnTo>
                    <a:pt x="0" y="0"/>
                  </a:lnTo>
                  <a:lnTo>
                    <a:pt x="0" y="143167"/>
                  </a:lnTo>
                  <a:lnTo>
                    <a:pt x="6867411" y="143167"/>
                  </a:lnTo>
                  <a:lnTo>
                    <a:pt x="6867411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750574" y="5617911"/>
            <a:ext cx="2133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Piso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63830" y="5617911"/>
            <a:ext cx="448309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Programa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49196" y="5617911"/>
            <a:ext cx="5232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Orientación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27719" y="5617911"/>
            <a:ext cx="32829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Interior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60399" y="5617911"/>
            <a:ext cx="59118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erraza/Patio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76707" y="5617911"/>
            <a:ext cx="68961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Superficie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35441" y="5793296"/>
            <a:ext cx="793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70808" y="5793296"/>
            <a:ext cx="46990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20" dirty="0">
                <a:solidFill>
                  <a:srgbClr val="1D1D1B"/>
                </a:solidFill>
                <a:latin typeface="Arial"/>
                <a:cs typeface="Arial"/>
              </a:rPr>
              <a:t>3D/2B/SE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19548" y="5793296"/>
            <a:ext cx="61849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-5" dirty="0">
                <a:solidFill>
                  <a:srgbClr val="1D1D1B"/>
                </a:solidFill>
                <a:latin typeface="Arial"/>
                <a:cs typeface="Arial"/>
              </a:rPr>
              <a:t>Sur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Poniente</a:t>
            </a:r>
            <a:endParaRPr sz="7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17897" y="5793296"/>
            <a:ext cx="3835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140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41671" y="5793296"/>
            <a:ext cx="464184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28,89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80479" y="5793296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168,89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45870" y="5997320"/>
            <a:ext cx="25844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30" dirty="0">
                <a:solidFill>
                  <a:srgbClr val="1D1D1B"/>
                </a:solidFill>
                <a:latin typeface="Arial"/>
                <a:cs typeface="Arial"/>
              </a:rPr>
              <a:t>4/6/8</a:t>
            </a:r>
            <a:endParaRPr sz="7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70819" y="5997320"/>
            <a:ext cx="46990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20" dirty="0">
                <a:solidFill>
                  <a:srgbClr val="1D1D1B"/>
                </a:solidFill>
                <a:latin typeface="Arial"/>
                <a:cs typeface="Arial"/>
              </a:rPr>
              <a:t>3D/2B/SE</a:t>
            </a:r>
            <a:endParaRPr sz="7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19560" y="5997320"/>
            <a:ext cx="61849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-5" dirty="0">
                <a:solidFill>
                  <a:srgbClr val="1D1D1B"/>
                </a:solidFill>
                <a:latin typeface="Arial"/>
                <a:cs typeface="Arial"/>
              </a:rPr>
              <a:t>Sur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Poniente</a:t>
            </a:r>
            <a:endParaRPr sz="7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17909" y="5997320"/>
            <a:ext cx="3835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140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41680" y="5997320"/>
            <a:ext cx="464184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34,94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80487" y="5997320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174,94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02318" y="0"/>
            <a:ext cx="9551960" cy="6282690"/>
            <a:chOff x="502318" y="0"/>
            <a:chExt cx="9551960" cy="6282690"/>
          </a:xfrm>
        </p:grpSpPr>
        <p:sp>
          <p:nvSpPr>
            <p:cNvPr id="58" name="object 58"/>
            <p:cNvSpPr/>
            <p:nvPr/>
          </p:nvSpPr>
          <p:spPr>
            <a:xfrm>
              <a:off x="1374584" y="679433"/>
              <a:ext cx="7752715" cy="4221480"/>
            </a:xfrm>
            <a:custGeom>
              <a:avLst/>
              <a:gdLst/>
              <a:ahLst/>
              <a:cxnLst/>
              <a:rect l="l" t="t" r="r" b="b"/>
              <a:pathLst>
                <a:path w="7752715" h="4221480">
                  <a:moveTo>
                    <a:pt x="783628" y="0"/>
                  </a:moveTo>
                  <a:lnTo>
                    <a:pt x="0" y="0"/>
                  </a:lnTo>
                  <a:lnTo>
                    <a:pt x="0" y="87579"/>
                  </a:lnTo>
                  <a:lnTo>
                    <a:pt x="0" y="175158"/>
                  </a:lnTo>
                  <a:lnTo>
                    <a:pt x="783628" y="175158"/>
                  </a:lnTo>
                  <a:lnTo>
                    <a:pt x="783628" y="87579"/>
                  </a:lnTo>
                  <a:lnTo>
                    <a:pt x="783628" y="0"/>
                  </a:lnTo>
                  <a:close/>
                </a:path>
                <a:path w="7752715" h="4221480">
                  <a:moveTo>
                    <a:pt x="7752194" y="701967"/>
                  </a:moveTo>
                  <a:lnTo>
                    <a:pt x="7378484" y="701967"/>
                  </a:lnTo>
                  <a:lnTo>
                    <a:pt x="7378484" y="4220934"/>
                  </a:lnTo>
                  <a:lnTo>
                    <a:pt x="7752194" y="4220934"/>
                  </a:lnTo>
                  <a:lnTo>
                    <a:pt x="7752194" y="701967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049833" y="0"/>
              <a:ext cx="4445" cy="6282690"/>
            </a:xfrm>
            <a:custGeom>
              <a:avLst/>
              <a:gdLst/>
              <a:ahLst/>
              <a:cxnLst/>
              <a:rect l="l" t="t" r="r" b="b"/>
              <a:pathLst>
                <a:path w="4445" h="6282690">
                  <a:moveTo>
                    <a:pt x="0" y="6282508"/>
                  </a:moveTo>
                  <a:lnTo>
                    <a:pt x="4432" y="6282508"/>
                  </a:lnTo>
                  <a:lnTo>
                    <a:pt x="4432" y="0"/>
                  </a:lnTo>
                  <a:lnTo>
                    <a:pt x="0" y="0"/>
                  </a:lnTo>
                  <a:lnTo>
                    <a:pt x="0" y="6282508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2318" y="416688"/>
              <a:ext cx="1567815" cy="350520"/>
            </a:xfrm>
            <a:custGeom>
              <a:avLst/>
              <a:gdLst/>
              <a:ahLst/>
              <a:cxnLst/>
              <a:rect l="l" t="t" r="r" b="b"/>
              <a:pathLst>
                <a:path w="1567814" h="350520">
                  <a:moveTo>
                    <a:pt x="1567249" y="0"/>
                  </a:moveTo>
                  <a:lnTo>
                    <a:pt x="0" y="0"/>
                  </a:lnTo>
                  <a:lnTo>
                    <a:pt x="0" y="350322"/>
                  </a:lnTo>
                  <a:lnTo>
                    <a:pt x="1567249" y="350322"/>
                  </a:lnTo>
                  <a:lnTo>
                    <a:pt x="1567249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53775" y="445513"/>
            <a:ext cx="125920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Depto</a:t>
            </a:r>
            <a:r>
              <a:rPr spc="-35" dirty="0"/>
              <a:t> </a:t>
            </a:r>
            <a:r>
              <a:rPr spc="-15" dirty="0"/>
              <a:t>Tipo</a:t>
            </a:r>
            <a:r>
              <a:rPr spc="-30" dirty="0"/>
              <a:t> </a:t>
            </a:r>
            <a:r>
              <a:rPr spc="-5" dirty="0"/>
              <a:t>3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080459" y="4586507"/>
            <a:ext cx="1673225" cy="7353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19380" indent="-69215">
              <a:lnSpc>
                <a:spcPct val="100000"/>
              </a:lnSpc>
              <a:spcBef>
                <a:spcPts val="350"/>
              </a:spcBef>
              <a:buClr>
                <a:srgbClr val="FFD20D"/>
              </a:buClr>
              <a:buChar char="·"/>
              <a:tabLst>
                <a:tab pos="120014" algn="l"/>
              </a:tabLst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3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dormitorios</a:t>
            </a:r>
            <a:endParaRPr sz="950">
              <a:latin typeface="Arial"/>
              <a:cs typeface="Arial"/>
            </a:endParaRPr>
          </a:p>
          <a:p>
            <a:pPr marL="119380" indent="-69215">
              <a:lnSpc>
                <a:spcPct val="100000"/>
              </a:lnSpc>
              <a:spcBef>
                <a:spcPts val="254"/>
              </a:spcBef>
              <a:buClr>
                <a:srgbClr val="FFD20D"/>
              </a:buClr>
              <a:buChar char="·"/>
              <a:tabLst>
                <a:tab pos="120014" algn="l"/>
              </a:tabLst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baños</a:t>
            </a:r>
            <a:endParaRPr sz="950">
              <a:latin typeface="Arial"/>
              <a:cs typeface="Arial"/>
            </a:endParaRPr>
          </a:p>
          <a:p>
            <a:pPr marL="119380" indent="-69215">
              <a:lnSpc>
                <a:spcPct val="100000"/>
              </a:lnSpc>
              <a:spcBef>
                <a:spcPts val="259"/>
              </a:spcBef>
              <a:buClr>
                <a:srgbClr val="FFD20D"/>
              </a:buClr>
              <a:buChar char="·"/>
              <a:tabLst>
                <a:tab pos="120014" algn="l"/>
              </a:tabLst>
            </a:pP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Sala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estar</a:t>
            </a:r>
            <a:endParaRPr sz="950">
              <a:latin typeface="Arial"/>
              <a:cs typeface="Arial"/>
            </a:endParaRPr>
          </a:p>
          <a:p>
            <a:pPr marL="119380" indent="-69215">
              <a:lnSpc>
                <a:spcPct val="100000"/>
              </a:lnSpc>
              <a:spcBef>
                <a:spcPts val="254"/>
              </a:spcBef>
              <a:buClr>
                <a:srgbClr val="FFD20D"/>
              </a:buClr>
              <a:buChar char="·"/>
              <a:tabLst>
                <a:tab pos="120014" algn="l"/>
              </a:tabLst>
            </a:pP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Superficie</a:t>
            </a:r>
            <a:r>
              <a:rPr sz="950" b="1" spc="-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total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168,89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m</a:t>
            </a:r>
            <a:r>
              <a:rPr sz="825" b="1" spc="30" baseline="35353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endParaRPr sz="825" baseline="35353">
              <a:latin typeface="Arial"/>
              <a:cs typeface="Arial"/>
            </a:endParaRPr>
          </a:p>
        </p:txBody>
      </p:sp>
      <p:pic>
        <p:nvPicPr>
          <p:cNvPr id="64" name="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4809" y="4387644"/>
            <a:ext cx="145370" cy="135887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 rot="3600000">
            <a:off x="7915734" y="4373776"/>
            <a:ext cx="58039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b="1" spc="15" dirty="0">
                <a:solidFill>
                  <a:srgbClr val="3C3C3B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7592710" y="4201360"/>
            <a:ext cx="4719320" cy="1081405"/>
            <a:chOff x="7592710" y="4201360"/>
            <a:chExt cx="4719320" cy="1081405"/>
          </a:xfrm>
        </p:grpSpPr>
        <p:sp>
          <p:nvSpPr>
            <p:cNvPr id="67" name="object 67"/>
            <p:cNvSpPr/>
            <p:nvPr/>
          </p:nvSpPr>
          <p:spPr>
            <a:xfrm>
              <a:off x="7855647" y="5047071"/>
              <a:ext cx="236854" cy="234315"/>
            </a:xfrm>
            <a:custGeom>
              <a:avLst/>
              <a:gdLst/>
              <a:ahLst/>
              <a:cxnLst/>
              <a:rect l="l" t="t" r="r" b="b"/>
              <a:pathLst>
                <a:path w="236854" h="234314">
                  <a:moveTo>
                    <a:pt x="257" y="234177"/>
                  </a:moveTo>
                  <a:lnTo>
                    <a:pt x="202652" y="234177"/>
                  </a:lnTo>
                  <a:lnTo>
                    <a:pt x="202652" y="197803"/>
                  </a:lnTo>
                  <a:lnTo>
                    <a:pt x="236429" y="197803"/>
                  </a:lnTo>
                  <a:lnTo>
                    <a:pt x="236429" y="16968"/>
                  </a:lnTo>
                  <a:lnTo>
                    <a:pt x="54557" y="16968"/>
                  </a:lnTo>
                  <a:lnTo>
                    <a:pt x="54557" y="0"/>
                  </a:lnTo>
                  <a:lnTo>
                    <a:pt x="0" y="0"/>
                  </a:lnTo>
                  <a:lnTo>
                    <a:pt x="257" y="234177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19471" y="5047071"/>
              <a:ext cx="236854" cy="234315"/>
            </a:xfrm>
            <a:custGeom>
              <a:avLst/>
              <a:gdLst/>
              <a:ahLst/>
              <a:cxnLst/>
              <a:rect l="l" t="t" r="r" b="b"/>
              <a:pathLst>
                <a:path w="236854" h="234314">
                  <a:moveTo>
                    <a:pt x="236172" y="234177"/>
                  </a:moveTo>
                  <a:lnTo>
                    <a:pt x="33776" y="234177"/>
                  </a:lnTo>
                  <a:lnTo>
                    <a:pt x="33776" y="197803"/>
                  </a:lnTo>
                  <a:lnTo>
                    <a:pt x="0" y="197803"/>
                  </a:lnTo>
                  <a:lnTo>
                    <a:pt x="0" y="16968"/>
                  </a:lnTo>
                  <a:lnTo>
                    <a:pt x="181872" y="16968"/>
                  </a:lnTo>
                  <a:lnTo>
                    <a:pt x="181872" y="0"/>
                  </a:lnTo>
                  <a:lnTo>
                    <a:pt x="236429" y="0"/>
                  </a:lnTo>
                  <a:lnTo>
                    <a:pt x="236172" y="234177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621543" y="4642028"/>
              <a:ext cx="234950" cy="234315"/>
            </a:xfrm>
            <a:custGeom>
              <a:avLst/>
              <a:gdLst/>
              <a:ahLst/>
              <a:cxnLst/>
              <a:rect l="l" t="t" r="r" b="b"/>
              <a:pathLst>
                <a:path w="234950" h="234314">
                  <a:moveTo>
                    <a:pt x="234621" y="233903"/>
                  </a:moveTo>
                  <a:lnTo>
                    <a:pt x="181358" y="233903"/>
                  </a:lnTo>
                  <a:lnTo>
                    <a:pt x="181358" y="211562"/>
                  </a:lnTo>
                  <a:lnTo>
                    <a:pt x="0" y="211562"/>
                  </a:lnTo>
                  <a:lnTo>
                    <a:pt x="0" y="36959"/>
                  </a:lnTo>
                  <a:lnTo>
                    <a:pt x="48333" y="36959"/>
                  </a:lnTo>
                  <a:lnTo>
                    <a:pt x="48333" y="0"/>
                  </a:lnTo>
                  <a:lnTo>
                    <a:pt x="234098" y="0"/>
                  </a:lnTo>
                  <a:lnTo>
                    <a:pt x="234621" y="233903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856810" y="4642028"/>
              <a:ext cx="234950" cy="234315"/>
            </a:xfrm>
            <a:custGeom>
              <a:avLst/>
              <a:gdLst/>
              <a:ahLst/>
              <a:cxnLst/>
              <a:rect l="l" t="t" r="r" b="b"/>
              <a:pathLst>
                <a:path w="234950" h="234314">
                  <a:moveTo>
                    <a:pt x="0" y="233903"/>
                  </a:moveTo>
                  <a:lnTo>
                    <a:pt x="60674" y="233903"/>
                  </a:lnTo>
                  <a:lnTo>
                    <a:pt x="60674" y="211562"/>
                  </a:lnTo>
                  <a:lnTo>
                    <a:pt x="234612" y="211562"/>
                  </a:lnTo>
                  <a:lnTo>
                    <a:pt x="234612" y="36959"/>
                  </a:lnTo>
                  <a:lnTo>
                    <a:pt x="186287" y="36959"/>
                  </a:lnTo>
                  <a:lnTo>
                    <a:pt x="186287" y="0"/>
                  </a:lnTo>
                  <a:lnTo>
                    <a:pt x="523" y="0"/>
                  </a:lnTo>
                  <a:lnTo>
                    <a:pt x="0" y="233903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904752" y="4854625"/>
              <a:ext cx="241300" cy="193040"/>
            </a:xfrm>
            <a:custGeom>
              <a:avLst/>
              <a:gdLst/>
              <a:ahLst/>
              <a:cxnLst/>
              <a:rect l="l" t="t" r="r" b="b"/>
              <a:pathLst>
                <a:path w="241300" h="193039">
                  <a:moveTo>
                    <a:pt x="241110" y="46507"/>
                  </a:moveTo>
                  <a:lnTo>
                    <a:pt x="241110" y="192528"/>
                  </a:lnTo>
                  <a:lnTo>
                    <a:pt x="0" y="192528"/>
                  </a:lnTo>
                  <a:lnTo>
                    <a:pt x="0" y="152776"/>
                  </a:lnTo>
                  <a:lnTo>
                    <a:pt x="12730" y="152776"/>
                  </a:lnTo>
                  <a:lnTo>
                    <a:pt x="12730" y="19876"/>
                  </a:lnTo>
                  <a:lnTo>
                    <a:pt x="12730" y="0"/>
                  </a:lnTo>
                  <a:lnTo>
                    <a:pt x="67030" y="0"/>
                  </a:lnTo>
                  <a:lnTo>
                    <a:pt x="67030" y="17668"/>
                  </a:lnTo>
                  <a:lnTo>
                    <a:pt x="200578" y="17668"/>
                  </a:lnTo>
                  <a:lnTo>
                    <a:pt x="241110" y="17668"/>
                  </a:lnTo>
                  <a:lnTo>
                    <a:pt x="241110" y="46507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92708" y="4872389"/>
              <a:ext cx="210185" cy="173990"/>
            </a:xfrm>
            <a:custGeom>
              <a:avLst/>
              <a:gdLst/>
              <a:ahLst/>
              <a:cxnLst/>
              <a:rect l="l" t="t" r="r" b="b"/>
              <a:pathLst>
                <a:path w="210184" h="173989">
                  <a:moveTo>
                    <a:pt x="210032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63830"/>
                  </a:lnTo>
                  <a:lnTo>
                    <a:pt x="123405" y="163830"/>
                  </a:lnTo>
                  <a:lnTo>
                    <a:pt x="123405" y="173990"/>
                  </a:lnTo>
                  <a:lnTo>
                    <a:pt x="186283" y="173990"/>
                  </a:lnTo>
                  <a:lnTo>
                    <a:pt x="186283" y="163830"/>
                  </a:lnTo>
                  <a:lnTo>
                    <a:pt x="186283" y="35560"/>
                  </a:lnTo>
                  <a:lnTo>
                    <a:pt x="210032" y="35560"/>
                  </a:lnTo>
                  <a:lnTo>
                    <a:pt x="210032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778998" y="4875697"/>
              <a:ext cx="139065" cy="170815"/>
            </a:xfrm>
            <a:custGeom>
              <a:avLst/>
              <a:gdLst/>
              <a:ahLst/>
              <a:cxnLst/>
              <a:rect l="l" t="t" r="r" b="b"/>
              <a:pathLst>
                <a:path w="139065" h="170814">
                  <a:moveTo>
                    <a:pt x="0" y="170675"/>
                  </a:moveTo>
                  <a:lnTo>
                    <a:pt x="125754" y="170675"/>
                  </a:lnTo>
                  <a:lnTo>
                    <a:pt x="125754" y="131703"/>
                  </a:lnTo>
                  <a:lnTo>
                    <a:pt x="138485" y="131703"/>
                  </a:lnTo>
                  <a:lnTo>
                    <a:pt x="138485" y="0"/>
                  </a:lnTo>
                  <a:lnTo>
                    <a:pt x="24636" y="0"/>
                  </a:lnTo>
                  <a:lnTo>
                    <a:pt x="24636" y="32642"/>
                  </a:lnTo>
                  <a:lnTo>
                    <a:pt x="0" y="32642"/>
                  </a:lnTo>
                  <a:lnTo>
                    <a:pt x="0" y="170675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6210" y="4201360"/>
              <a:ext cx="145370" cy="135887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 rot="3600000">
            <a:off x="12307140" y="4187483"/>
            <a:ext cx="58039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b="1" spc="15" dirty="0">
                <a:solidFill>
                  <a:srgbClr val="3C3C3B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1983030" y="4454662"/>
            <a:ext cx="555625" cy="641985"/>
            <a:chOff x="11983030" y="4454662"/>
            <a:chExt cx="555625" cy="641985"/>
          </a:xfrm>
        </p:grpSpPr>
        <p:sp>
          <p:nvSpPr>
            <p:cNvPr id="77" name="object 77"/>
            <p:cNvSpPr/>
            <p:nvPr/>
          </p:nvSpPr>
          <p:spPr>
            <a:xfrm>
              <a:off x="12247055" y="4861289"/>
              <a:ext cx="236854" cy="233679"/>
            </a:xfrm>
            <a:custGeom>
              <a:avLst/>
              <a:gdLst/>
              <a:ahLst/>
              <a:cxnLst/>
              <a:rect l="l" t="t" r="r" b="b"/>
              <a:pathLst>
                <a:path w="236854" h="233679">
                  <a:moveTo>
                    <a:pt x="236423" y="16510"/>
                  </a:moveTo>
                  <a:lnTo>
                    <a:pt x="54546" y="16510"/>
                  </a:lnTo>
                  <a:lnTo>
                    <a:pt x="54546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101" y="196850"/>
                  </a:lnTo>
                  <a:lnTo>
                    <a:pt x="228" y="196850"/>
                  </a:lnTo>
                  <a:lnTo>
                    <a:pt x="228" y="233680"/>
                  </a:lnTo>
                  <a:lnTo>
                    <a:pt x="202641" y="233680"/>
                  </a:lnTo>
                  <a:lnTo>
                    <a:pt x="202641" y="196850"/>
                  </a:lnTo>
                  <a:lnTo>
                    <a:pt x="236423" y="196850"/>
                  </a:lnTo>
                  <a:lnTo>
                    <a:pt x="236423" y="1651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010873" y="4860787"/>
              <a:ext cx="236854" cy="234315"/>
            </a:xfrm>
            <a:custGeom>
              <a:avLst/>
              <a:gdLst/>
              <a:ahLst/>
              <a:cxnLst/>
              <a:rect l="l" t="t" r="r" b="b"/>
              <a:pathLst>
                <a:path w="236854" h="234314">
                  <a:moveTo>
                    <a:pt x="236172" y="234177"/>
                  </a:moveTo>
                  <a:lnTo>
                    <a:pt x="33776" y="234177"/>
                  </a:lnTo>
                  <a:lnTo>
                    <a:pt x="33776" y="197803"/>
                  </a:lnTo>
                  <a:lnTo>
                    <a:pt x="0" y="197803"/>
                  </a:lnTo>
                  <a:lnTo>
                    <a:pt x="0" y="16968"/>
                  </a:lnTo>
                  <a:lnTo>
                    <a:pt x="181872" y="16968"/>
                  </a:lnTo>
                  <a:lnTo>
                    <a:pt x="181872" y="0"/>
                  </a:lnTo>
                  <a:lnTo>
                    <a:pt x="236429" y="0"/>
                  </a:lnTo>
                  <a:lnTo>
                    <a:pt x="236172" y="234177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012953" y="4455744"/>
              <a:ext cx="234950" cy="234315"/>
            </a:xfrm>
            <a:custGeom>
              <a:avLst/>
              <a:gdLst/>
              <a:ahLst/>
              <a:cxnLst/>
              <a:rect l="l" t="t" r="r" b="b"/>
              <a:pathLst>
                <a:path w="234950" h="234314">
                  <a:moveTo>
                    <a:pt x="234612" y="233903"/>
                  </a:moveTo>
                  <a:lnTo>
                    <a:pt x="181349" y="233903"/>
                  </a:lnTo>
                  <a:lnTo>
                    <a:pt x="181349" y="211562"/>
                  </a:lnTo>
                  <a:lnTo>
                    <a:pt x="0" y="211562"/>
                  </a:lnTo>
                  <a:lnTo>
                    <a:pt x="0" y="36959"/>
                  </a:lnTo>
                  <a:lnTo>
                    <a:pt x="48324" y="36959"/>
                  </a:lnTo>
                  <a:lnTo>
                    <a:pt x="48324" y="0"/>
                  </a:lnTo>
                  <a:lnTo>
                    <a:pt x="234089" y="0"/>
                  </a:lnTo>
                  <a:lnTo>
                    <a:pt x="234612" y="233903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248211" y="4455744"/>
              <a:ext cx="234950" cy="234315"/>
            </a:xfrm>
            <a:custGeom>
              <a:avLst/>
              <a:gdLst/>
              <a:ahLst/>
              <a:cxnLst/>
              <a:rect l="l" t="t" r="r" b="b"/>
              <a:pathLst>
                <a:path w="234950" h="234314">
                  <a:moveTo>
                    <a:pt x="0" y="233903"/>
                  </a:moveTo>
                  <a:lnTo>
                    <a:pt x="60674" y="233903"/>
                  </a:lnTo>
                  <a:lnTo>
                    <a:pt x="60674" y="211562"/>
                  </a:lnTo>
                  <a:lnTo>
                    <a:pt x="234612" y="211562"/>
                  </a:lnTo>
                  <a:lnTo>
                    <a:pt x="234612" y="36959"/>
                  </a:lnTo>
                  <a:lnTo>
                    <a:pt x="186287" y="36959"/>
                  </a:lnTo>
                  <a:lnTo>
                    <a:pt x="186287" y="0"/>
                  </a:lnTo>
                  <a:lnTo>
                    <a:pt x="523" y="0"/>
                  </a:lnTo>
                  <a:lnTo>
                    <a:pt x="0" y="233903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296153" y="4668342"/>
              <a:ext cx="241300" cy="193040"/>
            </a:xfrm>
            <a:custGeom>
              <a:avLst/>
              <a:gdLst/>
              <a:ahLst/>
              <a:cxnLst/>
              <a:rect l="l" t="t" r="r" b="b"/>
              <a:pathLst>
                <a:path w="241300" h="193039">
                  <a:moveTo>
                    <a:pt x="241110" y="46507"/>
                  </a:moveTo>
                  <a:lnTo>
                    <a:pt x="241110" y="192528"/>
                  </a:lnTo>
                  <a:lnTo>
                    <a:pt x="0" y="192528"/>
                  </a:lnTo>
                  <a:lnTo>
                    <a:pt x="0" y="152776"/>
                  </a:lnTo>
                  <a:lnTo>
                    <a:pt x="12730" y="152776"/>
                  </a:lnTo>
                  <a:lnTo>
                    <a:pt x="12730" y="19876"/>
                  </a:lnTo>
                  <a:lnTo>
                    <a:pt x="12730" y="0"/>
                  </a:lnTo>
                  <a:lnTo>
                    <a:pt x="67030" y="0"/>
                  </a:lnTo>
                  <a:lnTo>
                    <a:pt x="67030" y="17668"/>
                  </a:lnTo>
                  <a:lnTo>
                    <a:pt x="200578" y="17668"/>
                  </a:lnTo>
                  <a:lnTo>
                    <a:pt x="241110" y="17668"/>
                  </a:lnTo>
                  <a:lnTo>
                    <a:pt x="241110" y="46507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984112" y="4686008"/>
              <a:ext cx="325120" cy="174625"/>
            </a:xfrm>
            <a:custGeom>
              <a:avLst/>
              <a:gdLst/>
              <a:ahLst/>
              <a:cxnLst/>
              <a:rect l="l" t="t" r="r" b="b"/>
              <a:pathLst>
                <a:path w="325120" h="174625">
                  <a:moveTo>
                    <a:pt x="186287" y="174079"/>
                  </a:moveTo>
                  <a:lnTo>
                    <a:pt x="123414" y="174079"/>
                  </a:lnTo>
                  <a:lnTo>
                    <a:pt x="123414" y="163423"/>
                  </a:lnTo>
                  <a:lnTo>
                    <a:pt x="0" y="163423"/>
                  </a:lnTo>
                  <a:lnTo>
                    <a:pt x="0" y="0"/>
                  </a:lnTo>
                  <a:lnTo>
                    <a:pt x="210152" y="0"/>
                  </a:lnTo>
                  <a:lnTo>
                    <a:pt x="209922" y="36046"/>
                  </a:lnTo>
                  <a:lnTo>
                    <a:pt x="186287" y="36179"/>
                  </a:lnTo>
                  <a:lnTo>
                    <a:pt x="186287" y="174079"/>
                  </a:lnTo>
                  <a:close/>
                </a:path>
                <a:path w="325120" h="174625">
                  <a:moveTo>
                    <a:pt x="186287" y="174079"/>
                  </a:moveTo>
                  <a:lnTo>
                    <a:pt x="312042" y="174079"/>
                  </a:lnTo>
                  <a:lnTo>
                    <a:pt x="312042" y="135107"/>
                  </a:lnTo>
                  <a:lnTo>
                    <a:pt x="324772" y="135107"/>
                  </a:lnTo>
                  <a:lnTo>
                    <a:pt x="324772" y="3404"/>
                  </a:lnTo>
                  <a:lnTo>
                    <a:pt x="210924" y="3404"/>
                  </a:lnTo>
                  <a:lnTo>
                    <a:pt x="210924" y="36046"/>
                  </a:lnTo>
                  <a:lnTo>
                    <a:pt x="186287" y="36046"/>
                  </a:lnTo>
                  <a:lnTo>
                    <a:pt x="186287" y="174079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3" name="Imagen 8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0580792-D78B-A124-8691-55F231D28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768" y="4716850"/>
            <a:ext cx="3093018" cy="1908972"/>
          </a:xfrm>
          <a:prstGeom prst="rect">
            <a:avLst/>
          </a:prstGeom>
        </p:spPr>
      </p:pic>
      <p:pic>
        <p:nvPicPr>
          <p:cNvPr id="84" name="Imagen 8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EA83835-B8F6-C250-A114-B5F077296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078" y="4716850"/>
            <a:ext cx="3093018" cy="19089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67140" y="5626022"/>
            <a:ext cx="6865620" cy="318770"/>
            <a:chOff x="11167140" y="5626022"/>
            <a:chExt cx="6865620" cy="318770"/>
          </a:xfrm>
        </p:grpSpPr>
        <p:sp>
          <p:nvSpPr>
            <p:cNvPr id="3" name="object 3"/>
            <p:cNvSpPr/>
            <p:nvPr/>
          </p:nvSpPr>
          <p:spPr>
            <a:xfrm>
              <a:off x="11167140" y="5626022"/>
              <a:ext cx="6865620" cy="143510"/>
            </a:xfrm>
            <a:custGeom>
              <a:avLst/>
              <a:gdLst/>
              <a:ahLst/>
              <a:cxnLst/>
              <a:rect l="l" t="t" r="r" b="b"/>
              <a:pathLst>
                <a:path w="6865619" h="143510">
                  <a:moveTo>
                    <a:pt x="0" y="143166"/>
                  </a:moveTo>
                  <a:lnTo>
                    <a:pt x="6865333" y="143166"/>
                  </a:lnTo>
                  <a:lnTo>
                    <a:pt x="6865333" y="0"/>
                  </a:lnTo>
                  <a:lnTo>
                    <a:pt x="0" y="0"/>
                  </a:lnTo>
                  <a:lnTo>
                    <a:pt x="0" y="143166"/>
                  </a:lnTo>
                  <a:close/>
                </a:path>
              </a:pathLst>
            </a:custGeom>
            <a:solidFill>
              <a:srgbClr val="807A7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67140" y="5801405"/>
              <a:ext cx="6865620" cy="143510"/>
            </a:xfrm>
            <a:custGeom>
              <a:avLst/>
              <a:gdLst/>
              <a:ahLst/>
              <a:cxnLst/>
              <a:rect l="l" t="t" r="r" b="b"/>
              <a:pathLst>
                <a:path w="6865619" h="143510">
                  <a:moveTo>
                    <a:pt x="0" y="143166"/>
                  </a:moveTo>
                  <a:lnTo>
                    <a:pt x="6865333" y="143166"/>
                  </a:lnTo>
                  <a:lnTo>
                    <a:pt x="6865333" y="0"/>
                  </a:lnTo>
                  <a:lnTo>
                    <a:pt x="0" y="0"/>
                  </a:lnTo>
                  <a:lnTo>
                    <a:pt x="0" y="143166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812125" y="5620227"/>
            <a:ext cx="2133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Piso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25382" y="5620227"/>
            <a:ext cx="448309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Programa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10748" y="5620227"/>
            <a:ext cx="5232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Orientación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89271" y="5620227"/>
            <a:ext cx="32829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Interior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21950" y="5620227"/>
            <a:ext cx="59118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erraza/Patio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38258" y="5620227"/>
            <a:ext cx="68961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Superficie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85252" y="5795611"/>
            <a:ext cx="26733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r>
              <a:rPr sz="75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1D1D1B"/>
                </a:solidFill>
                <a:latin typeface="Arial"/>
                <a:cs typeface="Arial"/>
              </a:rPr>
              <a:t>al</a:t>
            </a:r>
            <a:r>
              <a:rPr sz="75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414550" y="5795611"/>
            <a:ext cx="46990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20" dirty="0">
                <a:solidFill>
                  <a:srgbClr val="1D1D1B"/>
                </a:solidFill>
                <a:latin typeface="Arial"/>
                <a:cs typeface="Arial"/>
              </a:rPr>
              <a:t>2D/2B/SE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91991" y="5795611"/>
            <a:ext cx="56070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1D1D1B"/>
                </a:solidFill>
                <a:latin typeface="Arial"/>
                <a:cs typeface="Arial"/>
              </a:rPr>
              <a:t>Nor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Oriente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94477" y="5795611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111,60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85416" y="5795611"/>
            <a:ext cx="464184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18,40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91390" y="5795611"/>
            <a:ext cx="3835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130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6218" y="1033580"/>
            <a:ext cx="4018665" cy="412072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072520" y="0"/>
            <a:ext cx="9095105" cy="6282690"/>
            <a:chOff x="2072520" y="0"/>
            <a:chExt cx="9095105" cy="6282690"/>
          </a:xfrm>
        </p:grpSpPr>
        <p:sp>
          <p:nvSpPr>
            <p:cNvPr id="19" name="object 19"/>
            <p:cNvSpPr/>
            <p:nvPr/>
          </p:nvSpPr>
          <p:spPr>
            <a:xfrm>
              <a:off x="8939929" y="0"/>
              <a:ext cx="2227580" cy="6282690"/>
            </a:xfrm>
            <a:custGeom>
              <a:avLst/>
              <a:gdLst/>
              <a:ahLst/>
              <a:cxnLst/>
              <a:rect l="l" t="t" r="r" b="b"/>
              <a:pathLst>
                <a:path w="2227579" h="6282690">
                  <a:moveTo>
                    <a:pt x="2227211" y="0"/>
                  </a:moveTo>
                  <a:lnTo>
                    <a:pt x="0" y="0"/>
                  </a:lnTo>
                  <a:lnTo>
                    <a:pt x="0" y="6282508"/>
                  </a:lnTo>
                  <a:lnTo>
                    <a:pt x="2227211" y="6282508"/>
                  </a:lnTo>
                  <a:lnTo>
                    <a:pt x="2227211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72520" y="5623708"/>
              <a:ext cx="6867525" cy="143510"/>
            </a:xfrm>
            <a:custGeom>
              <a:avLst/>
              <a:gdLst/>
              <a:ahLst/>
              <a:cxnLst/>
              <a:rect l="l" t="t" r="r" b="b"/>
              <a:pathLst>
                <a:path w="6867525" h="143510">
                  <a:moveTo>
                    <a:pt x="6867408" y="0"/>
                  </a:moveTo>
                  <a:lnTo>
                    <a:pt x="0" y="0"/>
                  </a:lnTo>
                  <a:lnTo>
                    <a:pt x="0" y="143166"/>
                  </a:lnTo>
                  <a:lnTo>
                    <a:pt x="6867408" y="143166"/>
                  </a:lnTo>
                  <a:lnTo>
                    <a:pt x="6867408" y="0"/>
                  </a:lnTo>
                  <a:close/>
                </a:path>
              </a:pathLst>
            </a:custGeom>
            <a:solidFill>
              <a:srgbClr val="807A77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72520" y="5799090"/>
              <a:ext cx="6867525" cy="143510"/>
            </a:xfrm>
            <a:custGeom>
              <a:avLst/>
              <a:gdLst/>
              <a:ahLst/>
              <a:cxnLst/>
              <a:rect l="l" t="t" r="r" b="b"/>
              <a:pathLst>
                <a:path w="6867525" h="143510">
                  <a:moveTo>
                    <a:pt x="6867408" y="0"/>
                  </a:moveTo>
                  <a:lnTo>
                    <a:pt x="0" y="0"/>
                  </a:lnTo>
                  <a:lnTo>
                    <a:pt x="0" y="143166"/>
                  </a:lnTo>
                  <a:lnTo>
                    <a:pt x="6867408" y="143166"/>
                  </a:lnTo>
                  <a:lnTo>
                    <a:pt x="6867408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750574" y="5617911"/>
            <a:ext cx="2133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Piso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63830" y="5617911"/>
            <a:ext cx="448309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Programa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49196" y="5617911"/>
            <a:ext cx="5232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Orientación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27719" y="5617911"/>
            <a:ext cx="32829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Interior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60399" y="5617911"/>
            <a:ext cx="59118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erraza/Patio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76707" y="5617911"/>
            <a:ext cx="68961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Superficie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23702" y="5798585"/>
            <a:ext cx="26733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r>
              <a:rPr sz="75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1D1D1B"/>
                </a:solidFill>
                <a:latin typeface="Arial"/>
                <a:cs typeface="Arial"/>
              </a:rPr>
              <a:t>al</a:t>
            </a:r>
            <a:r>
              <a:rPr sz="75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9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70568" y="5798585"/>
            <a:ext cx="6343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5" dirty="0">
                <a:solidFill>
                  <a:srgbClr val="1D1D1B"/>
                </a:solidFill>
                <a:latin typeface="Arial"/>
                <a:cs typeface="Arial"/>
              </a:rPr>
              <a:t>3D/2B/SE/BV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96425" y="5798585"/>
            <a:ext cx="62865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10" dirty="0">
                <a:solidFill>
                  <a:srgbClr val="1D1D1B"/>
                </a:solidFill>
                <a:latin typeface="Arial"/>
                <a:cs typeface="Arial"/>
              </a:rPr>
              <a:t>Nor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Poniente</a:t>
            </a:r>
            <a:endParaRPr sz="7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00089" y="5798585"/>
            <a:ext cx="38354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130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23866" y="5798585"/>
            <a:ext cx="464184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27,50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62673" y="5798585"/>
            <a:ext cx="5175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157,50</a:t>
            </a:r>
            <a:r>
              <a:rPr sz="75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675" b="1" spc="7" baseline="30864" dirty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endParaRPr sz="675" baseline="30864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02318" y="0"/>
            <a:ext cx="16647160" cy="6282690"/>
            <a:chOff x="502318" y="0"/>
            <a:chExt cx="16647160" cy="6282690"/>
          </a:xfrm>
        </p:grpSpPr>
        <p:sp>
          <p:nvSpPr>
            <p:cNvPr id="36" name="object 36"/>
            <p:cNvSpPr/>
            <p:nvPr/>
          </p:nvSpPr>
          <p:spPr>
            <a:xfrm>
              <a:off x="1374584" y="679433"/>
              <a:ext cx="7752715" cy="4221480"/>
            </a:xfrm>
            <a:custGeom>
              <a:avLst/>
              <a:gdLst/>
              <a:ahLst/>
              <a:cxnLst/>
              <a:rect l="l" t="t" r="r" b="b"/>
              <a:pathLst>
                <a:path w="7752715" h="4221480">
                  <a:moveTo>
                    <a:pt x="783628" y="0"/>
                  </a:moveTo>
                  <a:lnTo>
                    <a:pt x="0" y="0"/>
                  </a:lnTo>
                  <a:lnTo>
                    <a:pt x="0" y="87579"/>
                  </a:lnTo>
                  <a:lnTo>
                    <a:pt x="0" y="175158"/>
                  </a:lnTo>
                  <a:lnTo>
                    <a:pt x="783628" y="175158"/>
                  </a:lnTo>
                  <a:lnTo>
                    <a:pt x="783628" y="87579"/>
                  </a:lnTo>
                  <a:lnTo>
                    <a:pt x="783628" y="0"/>
                  </a:lnTo>
                  <a:close/>
                </a:path>
                <a:path w="7752715" h="4221480">
                  <a:moveTo>
                    <a:pt x="7752194" y="701967"/>
                  </a:moveTo>
                  <a:lnTo>
                    <a:pt x="7378484" y="701967"/>
                  </a:lnTo>
                  <a:lnTo>
                    <a:pt x="7378484" y="4220934"/>
                  </a:lnTo>
                  <a:lnTo>
                    <a:pt x="7752194" y="4220934"/>
                  </a:lnTo>
                  <a:lnTo>
                    <a:pt x="7752194" y="701967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24019" y="866282"/>
              <a:ext cx="3725239" cy="432484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049833" y="0"/>
              <a:ext cx="4445" cy="6282690"/>
            </a:xfrm>
            <a:custGeom>
              <a:avLst/>
              <a:gdLst/>
              <a:ahLst/>
              <a:cxnLst/>
              <a:rect l="l" t="t" r="r" b="b"/>
              <a:pathLst>
                <a:path w="4445" h="6282690">
                  <a:moveTo>
                    <a:pt x="0" y="6282508"/>
                  </a:moveTo>
                  <a:lnTo>
                    <a:pt x="4432" y="6282508"/>
                  </a:lnTo>
                  <a:lnTo>
                    <a:pt x="4432" y="0"/>
                  </a:lnTo>
                  <a:lnTo>
                    <a:pt x="0" y="0"/>
                  </a:lnTo>
                  <a:lnTo>
                    <a:pt x="0" y="6282508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2318" y="416688"/>
              <a:ext cx="1567815" cy="350520"/>
            </a:xfrm>
            <a:custGeom>
              <a:avLst/>
              <a:gdLst/>
              <a:ahLst/>
              <a:cxnLst/>
              <a:rect l="l" t="t" r="r" b="b"/>
              <a:pathLst>
                <a:path w="1567814" h="350520">
                  <a:moveTo>
                    <a:pt x="1567249" y="0"/>
                  </a:moveTo>
                  <a:lnTo>
                    <a:pt x="0" y="0"/>
                  </a:lnTo>
                  <a:lnTo>
                    <a:pt x="0" y="350322"/>
                  </a:lnTo>
                  <a:lnTo>
                    <a:pt x="1567249" y="350322"/>
                  </a:lnTo>
                  <a:lnTo>
                    <a:pt x="1567249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653775" y="445513"/>
            <a:ext cx="125920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Depto</a:t>
            </a:r>
            <a:r>
              <a:rPr spc="-35" dirty="0"/>
              <a:t> </a:t>
            </a:r>
            <a:r>
              <a:rPr spc="-15" dirty="0"/>
              <a:t>Tipo</a:t>
            </a:r>
            <a:r>
              <a:rPr spc="-30" dirty="0"/>
              <a:t> </a:t>
            </a:r>
            <a:r>
              <a:rPr spc="-5" dirty="0"/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89607" y="1229878"/>
            <a:ext cx="995680" cy="7353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81280" indent="-69215">
              <a:lnSpc>
                <a:spcPct val="100000"/>
              </a:lnSpc>
              <a:spcBef>
                <a:spcPts val="350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3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dormitorios</a:t>
            </a:r>
            <a:endParaRPr sz="950">
              <a:latin typeface="Arial"/>
              <a:cs typeface="Arial"/>
            </a:endParaRPr>
          </a:p>
          <a:p>
            <a:pPr marL="81280" indent="-69215">
              <a:lnSpc>
                <a:spcPct val="100000"/>
              </a:lnSpc>
              <a:spcBef>
                <a:spcPts val="254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baños</a:t>
            </a:r>
            <a:endParaRPr sz="950">
              <a:latin typeface="Arial"/>
              <a:cs typeface="Arial"/>
            </a:endParaRPr>
          </a:p>
          <a:p>
            <a:pPr marL="81280" indent="-69215">
              <a:lnSpc>
                <a:spcPct val="100000"/>
              </a:lnSpc>
              <a:spcBef>
                <a:spcPts val="259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Sala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</a:t>
            </a:r>
            <a:r>
              <a:rPr sz="950" b="1" spc="-2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estar</a:t>
            </a:r>
            <a:endParaRPr sz="950">
              <a:latin typeface="Arial"/>
              <a:cs typeface="Arial"/>
            </a:endParaRPr>
          </a:p>
          <a:p>
            <a:pPr marL="81280" indent="-69215">
              <a:lnSpc>
                <a:spcPct val="100000"/>
              </a:lnSpc>
              <a:spcBef>
                <a:spcPts val="254"/>
              </a:spcBef>
              <a:buClr>
                <a:srgbClr val="FFD20D"/>
              </a:buClr>
              <a:buChar char="·"/>
              <a:tabLst>
                <a:tab pos="81915" algn="l"/>
              </a:tabLst>
            </a:pP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</a:t>
            </a:r>
            <a:r>
              <a:rPr sz="950" b="1" spc="-2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</a:t>
            </a:r>
            <a:r>
              <a:rPr sz="950" b="1" spc="-2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visitas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4207" y="1967740"/>
            <a:ext cx="164782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r>
              <a:rPr sz="950" b="1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Superficie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total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157,50</a:t>
            </a:r>
            <a:r>
              <a:rPr sz="950" b="1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m</a:t>
            </a:r>
            <a:r>
              <a:rPr sz="825" b="1" spc="30" baseline="35353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endParaRPr sz="825" baseline="35353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50883" y="4215284"/>
            <a:ext cx="145371" cy="135887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 rot="3600000">
            <a:off x="12291808" y="4201413"/>
            <a:ext cx="58039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b="1" spc="15" dirty="0">
                <a:solidFill>
                  <a:srgbClr val="3C3C3B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11994466" y="4468587"/>
          <a:ext cx="472440" cy="639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66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37373"/>
                      </a:solidFill>
                      <a:prstDash val="solid"/>
                    </a:lnL>
                    <a:lnR w="6350">
                      <a:solidFill>
                        <a:srgbClr val="737373"/>
                      </a:solidFill>
                      <a:prstDash val="solid"/>
                    </a:lnR>
                    <a:lnT w="3175">
                      <a:solidFill>
                        <a:srgbClr val="73737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37373"/>
                      </a:solidFill>
                      <a:prstDash val="solid"/>
                    </a:lnL>
                    <a:lnR w="3175">
                      <a:solidFill>
                        <a:srgbClr val="737373"/>
                      </a:solidFill>
                      <a:prstDash val="solid"/>
                    </a:lnR>
                    <a:lnT w="3175">
                      <a:solidFill>
                        <a:srgbClr val="73737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737373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37373"/>
                      </a:solidFill>
                      <a:prstDash val="solid"/>
                    </a:lnL>
                    <a:lnR w="3175">
                      <a:solidFill>
                        <a:srgbClr val="737373"/>
                      </a:solidFill>
                      <a:prstDash val="solid"/>
                    </a:lnR>
                    <a:lnT w="3175">
                      <a:solidFill>
                        <a:srgbClr val="737373"/>
                      </a:solidFill>
                      <a:prstDash val="solid"/>
                    </a:lnT>
                    <a:lnB w="53975">
                      <a:solidFill>
                        <a:srgbClr val="73737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37373"/>
                      </a:solidFill>
                      <a:prstDash val="solid"/>
                    </a:lnL>
                    <a:solidFill>
                      <a:srgbClr val="807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37373"/>
                      </a:solidFill>
                      <a:prstDash val="solid"/>
                    </a:lnL>
                    <a:lnR w="3175">
                      <a:solidFill>
                        <a:srgbClr val="737373"/>
                      </a:solidFill>
                      <a:prstDash val="solid"/>
                    </a:lnR>
                    <a:lnB w="3175">
                      <a:solidFill>
                        <a:srgbClr val="73737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37373"/>
                      </a:solidFill>
                      <a:prstDash val="solid"/>
                    </a:lnL>
                    <a:lnR w="3175">
                      <a:solidFill>
                        <a:srgbClr val="737373"/>
                      </a:solidFill>
                      <a:prstDash val="solid"/>
                    </a:lnR>
                    <a:lnB w="3175">
                      <a:solidFill>
                        <a:srgbClr val="73737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6" name="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72965" y="4217170"/>
            <a:ext cx="145370" cy="135887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 rot="3600000">
            <a:off x="7913890" y="4203300"/>
            <a:ext cx="58039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"/>
              </a:lnSpc>
            </a:pPr>
            <a:r>
              <a:rPr sz="350" b="1" spc="15" dirty="0">
                <a:solidFill>
                  <a:srgbClr val="3C3C3B"/>
                </a:solidFill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589785" y="425855"/>
            <a:ext cx="12012295" cy="4686300"/>
            <a:chOff x="7589785" y="425855"/>
            <a:chExt cx="12012295" cy="4686300"/>
          </a:xfrm>
        </p:grpSpPr>
        <p:sp>
          <p:nvSpPr>
            <p:cNvPr id="50" name="object 50"/>
            <p:cNvSpPr/>
            <p:nvPr/>
          </p:nvSpPr>
          <p:spPr>
            <a:xfrm>
              <a:off x="7853803" y="4876597"/>
              <a:ext cx="236854" cy="234315"/>
            </a:xfrm>
            <a:custGeom>
              <a:avLst/>
              <a:gdLst/>
              <a:ahLst/>
              <a:cxnLst/>
              <a:rect l="l" t="t" r="r" b="b"/>
              <a:pathLst>
                <a:path w="236854" h="234314">
                  <a:moveTo>
                    <a:pt x="257" y="234177"/>
                  </a:moveTo>
                  <a:lnTo>
                    <a:pt x="202652" y="234177"/>
                  </a:lnTo>
                  <a:lnTo>
                    <a:pt x="202652" y="197803"/>
                  </a:lnTo>
                  <a:lnTo>
                    <a:pt x="236429" y="197803"/>
                  </a:lnTo>
                  <a:lnTo>
                    <a:pt x="236429" y="16968"/>
                  </a:lnTo>
                  <a:lnTo>
                    <a:pt x="54557" y="16968"/>
                  </a:lnTo>
                  <a:lnTo>
                    <a:pt x="54557" y="0"/>
                  </a:lnTo>
                  <a:lnTo>
                    <a:pt x="0" y="0"/>
                  </a:lnTo>
                  <a:lnTo>
                    <a:pt x="257" y="234177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17628" y="4876597"/>
              <a:ext cx="236854" cy="234315"/>
            </a:xfrm>
            <a:custGeom>
              <a:avLst/>
              <a:gdLst/>
              <a:ahLst/>
              <a:cxnLst/>
              <a:rect l="l" t="t" r="r" b="b"/>
              <a:pathLst>
                <a:path w="236854" h="234314">
                  <a:moveTo>
                    <a:pt x="236172" y="234177"/>
                  </a:moveTo>
                  <a:lnTo>
                    <a:pt x="33776" y="234177"/>
                  </a:lnTo>
                  <a:lnTo>
                    <a:pt x="33776" y="197803"/>
                  </a:lnTo>
                  <a:lnTo>
                    <a:pt x="0" y="197803"/>
                  </a:lnTo>
                  <a:lnTo>
                    <a:pt x="0" y="16968"/>
                  </a:lnTo>
                  <a:lnTo>
                    <a:pt x="181872" y="16968"/>
                  </a:lnTo>
                  <a:lnTo>
                    <a:pt x="181872" y="0"/>
                  </a:lnTo>
                  <a:lnTo>
                    <a:pt x="236429" y="0"/>
                  </a:lnTo>
                  <a:lnTo>
                    <a:pt x="236172" y="234177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19707" y="4471553"/>
              <a:ext cx="234950" cy="234315"/>
            </a:xfrm>
            <a:custGeom>
              <a:avLst/>
              <a:gdLst/>
              <a:ahLst/>
              <a:cxnLst/>
              <a:rect l="l" t="t" r="r" b="b"/>
              <a:pathLst>
                <a:path w="234950" h="234314">
                  <a:moveTo>
                    <a:pt x="234612" y="233903"/>
                  </a:moveTo>
                  <a:lnTo>
                    <a:pt x="181349" y="233903"/>
                  </a:lnTo>
                  <a:lnTo>
                    <a:pt x="181349" y="211562"/>
                  </a:lnTo>
                  <a:lnTo>
                    <a:pt x="0" y="211562"/>
                  </a:lnTo>
                  <a:lnTo>
                    <a:pt x="0" y="36959"/>
                  </a:lnTo>
                  <a:lnTo>
                    <a:pt x="48324" y="36959"/>
                  </a:lnTo>
                  <a:lnTo>
                    <a:pt x="48324" y="0"/>
                  </a:lnTo>
                  <a:lnTo>
                    <a:pt x="234089" y="0"/>
                  </a:lnTo>
                  <a:lnTo>
                    <a:pt x="234612" y="233903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854988" y="4471781"/>
              <a:ext cx="234950" cy="233679"/>
            </a:xfrm>
            <a:custGeom>
              <a:avLst/>
              <a:gdLst/>
              <a:ahLst/>
              <a:cxnLst/>
              <a:rect l="l" t="t" r="r" b="b"/>
              <a:pathLst>
                <a:path w="234950" h="233679">
                  <a:moveTo>
                    <a:pt x="234594" y="36830"/>
                  </a:moveTo>
                  <a:lnTo>
                    <a:pt x="186258" y="36830"/>
                  </a:lnTo>
                  <a:lnTo>
                    <a:pt x="186258" y="0"/>
                  </a:lnTo>
                  <a:lnTo>
                    <a:pt x="457" y="0"/>
                  </a:lnTo>
                  <a:lnTo>
                    <a:pt x="457" y="36830"/>
                  </a:lnTo>
                  <a:lnTo>
                    <a:pt x="215" y="36830"/>
                  </a:lnTo>
                  <a:lnTo>
                    <a:pt x="215" y="210820"/>
                  </a:lnTo>
                  <a:lnTo>
                    <a:pt x="0" y="210820"/>
                  </a:lnTo>
                  <a:lnTo>
                    <a:pt x="0" y="233680"/>
                  </a:lnTo>
                  <a:lnTo>
                    <a:pt x="60642" y="233680"/>
                  </a:lnTo>
                  <a:lnTo>
                    <a:pt x="60642" y="210820"/>
                  </a:lnTo>
                  <a:lnTo>
                    <a:pt x="234594" y="210820"/>
                  </a:lnTo>
                  <a:lnTo>
                    <a:pt x="234594" y="3683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02908" y="4684151"/>
              <a:ext cx="241300" cy="193040"/>
            </a:xfrm>
            <a:custGeom>
              <a:avLst/>
              <a:gdLst/>
              <a:ahLst/>
              <a:cxnLst/>
              <a:rect l="l" t="t" r="r" b="b"/>
              <a:pathLst>
                <a:path w="241300" h="193039">
                  <a:moveTo>
                    <a:pt x="241110" y="46507"/>
                  </a:moveTo>
                  <a:lnTo>
                    <a:pt x="241110" y="192528"/>
                  </a:lnTo>
                  <a:lnTo>
                    <a:pt x="0" y="192528"/>
                  </a:lnTo>
                  <a:lnTo>
                    <a:pt x="0" y="152776"/>
                  </a:lnTo>
                  <a:lnTo>
                    <a:pt x="12730" y="152776"/>
                  </a:lnTo>
                  <a:lnTo>
                    <a:pt x="12730" y="19876"/>
                  </a:lnTo>
                  <a:lnTo>
                    <a:pt x="12730" y="0"/>
                  </a:lnTo>
                  <a:lnTo>
                    <a:pt x="67030" y="0"/>
                  </a:lnTo>
                  <a:lnTo>
                    <a:pt x="67030" y="17668"/>
                  </a:lnTo>
                  <a:lnTo>
                    <a:pt x="200578" y="17668"/>
                  </a:lnTo>
                  <a:lnTo>
                    <a:pt x="241110" y="17668"/>
                  </a:lnTo>
                  <a:lnTo>
                    <a:pt x="241110" y="46507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590867" y="4701818"/>
              <a:ext cx="325120" cy="174625"/>
            </a:xfrm>
            <a:custGeom>
              <a:avLst/>
              <a:gdLst/>
              <a:ahLst/>
              <a:cxnLst/>
              <a:rect l="l" t="t" r="r" b="b"/>
              <a:pathLst>
                <a:path w="325120" h="174625">
                  <a:moveTo>
                    <a:pt x="186287" y="174079"/>
                  </a:moveTo>
                  <a:lnTo>
                    <a:pt x="123414" y="174079"/>
                  </a:lnTo>
                  <a:lnTo>
                    <a:pt x="123414" y="163423"/>
                  </a:lnTo>
                  <a:lnTo>
                    <a:pt x="0" y="163423"/>
                  </a:lnTo>
                  <a:lnTo>
                    <a:pt x="0" y="0"/>
                  </a:lnTo>
                  <a:lnTo>
                    <a:pt x="210152" y="0"/>
                  </a:lnTo>
                  <a:lnTo>
                    <a:pt x="209922" y="36046"/>
                  </a:lnTo>
                  <a:lnTo>
                    <a:pt x="186287" y="36179"/>
                  </a:lnTo>
                  <a:lnTo>
                    <a:pt x="186287" y="174079"/>
                  </a:lnTo>
                  <a:close/>
                </a:path>
                <a:path w="325120" h="174625">
                  <a:moveTo>
                    <a:pt x="186287" y="174079"/>
                  </a:moveTo>
                  <a:lnTo>
                    <a:pt x="312042" y="174079"/>
                  </a:lnTo>
                  <a:lnTo>
                    <a:pt x="312042" y="135107"/>
                  </a:lnTo>
                  <a:lnTo>
                    <a:pt x="324772" y="135107"/>
                  </a:lnTo>
                  <a:lnTo>
                    <a:pt x="324772" y="3404"/>
                  </a:lnTo>
                  <a:lnTo>
                    <a:pt x="210924" y="3404"/>
                  </a:lnTo>
                  <a:lnTo>
                    <a:pt x="210924" y="36046"/>
                  </a:lnTo>
                  <a:lnTo>
                    <a:pt x="186287" y="36046"/>
                  </a:lnTo>
                  <a:lnTo>
                    <a:pt x="186287" y="174079"/>
                  </a:lnTo>
                  <a:close/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980280" y="688603"/>
              <a:ext cx="7749540" cy="4221480"/>
            </a:xfrm>
            <a:custGeom>
              <a:avLst/>
              <a:gdLst/>
              <a:ahLst/>
              <a:cxnLst/>
              <a:rect l="l" t="t" r="r" b="b"/>
              <a:pathLst>
                <a:path w="7749540" h="4221480">
                  <a:moveTo>
                    <a:pt x="373710" y="701967"/>
                  </a:moveTo>
                  <a:lnTo>
                    <a:pt x="0" y="701967"/>
                  </a:lnTo>
                  <a:lnTo>
                    <a:pt x="0" y="4220934"/>
                  </a:lnTo>
                  <a:lnTo>
                    <a:pt x="373710" y="4220934"/>
                  </a:lnTo>
                  <a:lnTo>
                    <a:pt x="373710" y="701967"/>
                  </a:lnTo>
                  <a:close/>
                </a:path>
                <a:path w="7749540" h="4221480">
                  <a:moveTo>
                    <a:pt x="7749210" y="0"/>
                  </a:moveTo>
                  <a:lnTo>
                    <a:pt x="6965594" y="0"/>
                  </a:lnTo>
                  <a:lnTo>
                    <a:pt x="6965594" y="87579"/>
                  </a:lnTo>
                  <a:lnTo>
                    <a:pt x="6965594" y="175158"/>
                  </a:lnTo>
                  <a:lnTo>
                    <a:pt x="7749210" y="175158"/>
                  </a:lnTo>
                  <a:lnTo>
                    <a:pt x="7749210" y="87579"/>
                  </a:lnTo>
                  <a:lnTo>
                    <a:pt x="7749210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034540" y="425855"/>
              <a:ext cx="1567815" cy="350520"/>
            </a:xfrm>
            <a:custGeom>
              <a:avLst/>
              <a:gdLst/>
              <a:ahLst/>
              <a:cxnLst/>
              <a:rect l="l" t="t" r="r" b="b"/>
              <a:pathLst>
                <a:path w="1567815" h="350520">
                  <a:moveTo>
                    <a:pt x="1567249" y="0"/>
                  </a:moveTo>
                  <a:lnTo>
                    <a:pt x="0" y="0"/>
                  </a:lnTo>
                  <a:lnTo>
                    <a:pt x="0" y="350322"/>
                  </a:lnTo>
                  <a:lnTo>
                    <a:pt x="1567249" y="350322"/>
                  </a:lnTo>
                  <a:lnTo>
                    <a:pt x="1567249" y="0"/>
                  </a:lnTo>
                  <a:close/>
                </a:path>
              </a:pathLst>
            </a:custGeom>
            <a:solidFill>
              <a:srgbClr val="80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8203738" y="454677"/>
            <a:ext cx="125857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Depto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Tipo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8159459" y="1239038"/>
            <a:ext cx="1480820" cy="7353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350"/>
              </a:spcBef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dormitorios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  <a:p>
            <a:pPr marL="38100" marR="30480" indent="868044" algn="r">
              <a:lnSpc>
                <a:spcPct val="122500"/>
              </a:lnSpc>
            </a:pP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950" b="1" spc="-4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baños</a:t>
            </a:r>
            <a:r>
              <a:rPr sz="950" b="1" spc="-3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 </a:t>
            </a:r>
            <a:r>
              <a:rPr sz="950" b="1" spc="-250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Sala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de estar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 </a:t>
            </a:r>
            <a:r>
              <a:rPr sz="950" b="1" spc="-40" dirty="0">
                <a:solidFill>
                  <a:srgbClr val="FFD20D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807A77"/>
                </a:solidFill>
                <a:latin typeface="Arial"/>
                <a:cs typeface="Arial"/>
              </a:rPr>
              <a:t>Superficie</a:t>
            </a:r>
            <a:r>
              <a:rPr sz="950" b="1" spc="-10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total</a:t>
            </a:r>
            <a:r>
              <a:rPr sz="950" b="1" spc="-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807A77"/>
                </a:solidFill>
                <a:latin typeface="Arial"/>
                <a:cs typeface="Arial"/>
              </a:rPr>
              <a:t>130</a:t>
            </a:r>
            <a:r>
              <a:rPr sz="950" b="1" spc="-5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807A77"/>
                </a:solidFill>
                <a:latin typeface="Arial"/>
                <a:cs typeface="Arial"/>
              </a:rPr>
              <a:t>m</a:t>
            </a:r>
            <a:r>
              <a:rPr sz="825" b="1" spc="30" baseline="35353" dirty="0">
                <a:solidFill>
                  <a:srgbClr val="807A77"/>
                </a:solidFill>
                <a:latin typeface="Arial"/>
                <a:cs typeface="Arial"/>
              </a:rPr>
              <a:t>2</a:t>
            </a:r>
            <a:r>
              <a:rPr sz="825" b="1" spc="225" baseline="35353" dirty="0">
                <a:solidFill>
                  <a:srgbClr val="807A77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FFD20D"/>
                </a:solidFill>
                <a:latin typeface="Arial"/>
                <a:cs typeface="Arial"/>
              </a:rPr>
              <a:t>·</a:t>
            </a:r>
            <a:endParaRPr sz="950">
              <a:latin typeface="Arial"/>
              <a:cs typeface="Arial"/>
            </a:endParaRPr>
          </a:p>
        </p:txBody>
      </p:sp>
      <p:pic>
        <p:nvPicPr>
          <p:cNvPr id="60" name="Imagen 5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EFBAC78-A0C2-6F8E-8D05-4DDF06E38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768" y="4716850"/>
            <a:ext cx="3093018" cy="1908972"/>
          </a:xfrm>
          <a:prstGeom prst="rect">
            <a:avLst/>
          </a:prstGeom>
        </p:spPr>
      </p:pic>
      <p:pic>
        <p:nvPicPr>
          <p:cNvPr id="61" name="Imagen 6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891ACD1-C59F-BB00-E4ED-13221EB1B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078" y="4716850"/>
            <a:ext cx="3093018" cy="19089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12193" y="879547"/>
            <a:ext cx="8891905" cy="4523740"/>
            <a:chOff x="11212193" y="879547"/>
            <a:chExt cx="8891905" cy="4523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79961" y="881072"/>
              <a:ext cx="2524138" cy="45213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12193" y="879547"/>
              <a:ext cx="8891905" cy="4523740"/>
            </a:xfrm>
            <a:custGeom>
              <a:avLst/>
              <a:gdLst/>
              <a:ahLst/>
              <a:cxnLst/>
              <a:rect l="l" t="t" r="r" b="b"/>
              <a:pathLst>
                <a:path w="8891905" h="4523740">
                  <a:moveTo>
                    <a:pt x="0" y="0"/>
                  </a:moveTo>
                  <a:lnTo>
                    <a:pt x="8891904" y="0"/>
                  </a:lnTo>
                  <a:lnTo>
                    <a:pt x="8891904" y="4523413"/>
                  </a:lnTo>
                  <a:lnTo>
                    <a:pt x="0" y="4523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879538"/>
            <a:ext cx="4530090" cy="4530090"/>
            <a:chOff x="0" y="879538"/>
            <a:chExt cx="4530090" cy="4530090"/>
          </a:xfrm>
        </p:grpSpPr>
        <p:sp>
          <p:nvSpPr>
            <p:cNvPr id="6" name="object 6"/>
            <p:cNvSpPr/>
            <p:nvPr/>
          </p:nvSpPr>
          <p:spPr>
            <a:xfrm>
              <a:off x="0" y="879538"/>
              <a:ext cx="4530090" cy="4523740"/>
            </a:xfrm>
            <a:custGeom>
              <a:avLst/>
              <a:gdLst/>
              <a:ahLst/>
              <a:cxnLst/>
              <a:rect l="l" t="t" r="r" b="b"/>
              <a:pathLst>
                <a:path w="4530090" h="4523740">
                  <a:moveTo>
                    <a:pt x="4529965" y="0"/>
                  </a:moveTo>
                  <a:lnTo>
                    <a:pt x="0" y="0"/>
                  </a:lnTo>
                  <a:lnTo>
                    <a:pt x="0" y="4523422"/>
                  </a:lnTo>
                  <a:lnTo>
                    <a:pt x="4529965" y="4523422"/>
                  </a:lnTo>
                  <a:lnTo>
                    <a:pt x="4529965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1044" y="5332933"/>
              <a:ext cx="2557145" cy="76835"/>
            </a:xfrm>
            <a:custGeom>
              <a:avLst/>
              <a:gdLst/>
              <a:ahLst/>
              <a:cxnLst/>
              <a:rect l="l" t="t" r="r" b="b"/>
              <a:pathLst>
                <a:path w="2557145" h="76835">
                  <a:moveTo>
                    <a:pt x="2556957" y="0"/>
                  </a:moveTo>
                  <a:lnTo>
                    <a:pt x="0" y="0"/>
                  </a:lnTo>
                  <a:lnTo>
                    <a:pt x="0" y="76640"/>
                  </a:lnTo>
                  <a:lnTo>
                    <a:pt x="2556957" y="76640"/>
                  </a:lnTo>
                  <a:lnTo>
                    <a:pt x="2556957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2931404" y="5332933"/>
            <a:ext cx="2557145" cy="76835"/>
          </a:xfrm>
          <a:custGeom>
            <a:avLst/>
            <a:gdLst/>
            <a:ahLst/>
            <a:cxnLst/>
            <a:rect l="l" t="t" r="r" b="b"/>
            <a:pathLst>
              <a:path w="2557144" h="76835">
                <a:moveTo>
                  <a:pt x="2556957" y="0"/>
                </a:moveTo>
                <a:lnTo>
                  <a:pt x="0" y="0"/>
                </a:lnTo>
                <a:lnTo>
                  <a:pt x="0" y="76640"/>
                </a:lnTo>
                <a:lnTo>
                  <a:pt x="2556957" y="76640"/>
                </a:lnTo>
                <a:lnTo>
                  <a:pt x="2556957" y="0"/>
                </a:lnTo>
                <a:close/>
              </a:path>
            </a:pathLst>
          </a:custGeom>
          <a:solidFill>
            <a:srgbClr val="FFD2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1044" y="881967"/>
            <a:ext cx="2557145" cy="76835"/>
          </a:xfrm>
          <a:custGeom>
            <a:avLst/>
            <a:gdLst/>
            <a:ahLst/>
            <a:cxnLst/>
            <a:rect l="l" t="t" r="r" b="b"/>
            <a:pathLst>
              <a:path w="2557145" h="76834">
                <a:moveTo>
                  <a:pt x="2556957" y="0"/>
                </a:moveTo>
                <a:lnTo>
                  <a:pt x="0" y="0"/>
                </a:lnTo>
                <a:lnTo>
                  <a:pt x="0" y="76640"/>
                </a:lnTo>
                <a:lnTo>
                  <a:pt x="2556957" y="76640"/>
                </a:lnTo>
                <a:lnTo>
                  <a:pt x="2556957" y="0"/>
                </a:lnTo>
                <a:close/>
              </a:path>
            </a:pathLst>
          </a:custGeom>
          <a:solidFill>
            <a:srgbClr val="FFD20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3091" y="1129293"/>
            <a:ext cx="7213582" cy="40248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80308" y="2309424"/>
            <a:ext cx="2538730" cy="12433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50"/>
              </a:lnSpc>
            </a:pP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50" b="1" spc="25" dirty="0">
                <a:solidFill>
                  <a:srgbClr val="FFD203"/>
                </a:solidFill>
                <a:latin typeface="Arial"/>
                <a:cs typeface="Arial"/>
              </a:rPr>
              <a:t>Las</a:t>
            </a:r>
            <a:r>
              <a:rPr sz="1450" b="1" spc="30" dirty="0">
                <a:solidFill>
                  <a:srgbClr val="FFD203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FFD203"/>
                </a:solidFill>
                <a:latin typeface="Arial"/>
                <a:cs typeface="Arial"/>
              </a:rPr>
              <a:t>Malvas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puedes simplificar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tu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vida,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gracias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que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estás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minutos de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tu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trabajo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sólo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3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 cuadras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metro,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cerca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 de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parques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 centros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comerciales.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Estos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 simples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 atributos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quedan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Arial MT"/>
                <a:cs typeface="Arial MT"/>
              </a:rPr>
              <a:t>como </a:t>
            </a:r>
            <a:r>
              <a:rPr sz="750" spc="-1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secundarios,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ya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que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se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traducen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en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algo más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importante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simple: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Más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para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ti.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Mejor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calidad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vida.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00356" y="1316342"/>
            <a:ext cx="2614295" cy="1786255"/>
          </a:xfrm>
          <a:prstGeom prst="rect">
            <a:avLst/>
          </a:prstGeom>
          <a:solidFill>
            <a:srgbClr val="FFD20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264160">
              <a:lnSpc>
                <a:spcPct val="100000"/>
              </a:lnSpc>
              <a:spcBef>
                <a:spcPts val="5"/>
              </a:spcBef>
            </a:pPr>
            <a:r>
              <a:rPr sz="1700" spc="-65" dirty="0">
                <a:solidFill>
                  <a:srgbClr val="3C3C3B"/>
                </a:solidFill>
                <a:latin typeface="Arial MT"/>
                <a:cs typeface="Arial MT"/>
              </a:rPr>
              <a:t>Más</a:t>
            </a:r>
            <a:r>
              <a:rPr sz="1700" spc="-20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700" spc="-55" dirty="0">
                <a:solidFill>
                  <a:srgbClr val="3C3C3B"/>
                </a:solidFill>
                <a:latin typeface="Arial MT"/>
                <a:cs typeface="Arial MT"/>
              </a:rPr>
              <a:t>tiempo</a:t>
            </a:r>
            <a:r>
              <a:rPr sz="1700" spc="-15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700" spc="-80" dirty="0">
                <a:solidFill>
                  <a:srgbClr val="3C3C3B"/>
                </a:solidFill>
                <a:latin typeface="Arial MT"/>
                <a:cs typeface="Arial MT"/>
              </a:rPr>
              <a:t>para</a:t>
            </a:r>
            <a:r>
              <a:rPr sz="1700" spc="-20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700" spc="-65" dirty="0">
                <a:solidFill>
                  <a:srgbClr val="3C3C3B"/>
                </a:solidFill>
                <a:latin typeface="Arial MT"/>
                <a:cs typeface="Arial MT"/>
              </a:rPr>
              <a:t>ti</a:t>
            </a:r>
            <a:endParaRPr sz="1700">
              <a:latin typeface="Arial MT"/>
              <a:cs typeface="Arial MT"/>
            </a:endParaRPr>
          </a:p>
          <a:p>
            <a:pPr marL="267335" marR="850265">
              <a:lnSpc>
                <a:spcPct val="121500"/>
              </a:lnSpc>
              <a:spcBef>
                <a:spcPts val="1465"/>
              </a:spcBef>
            </a:pPr>
            <a:r>
              <a:rPr sz="850" b="1" spc="15" dirty="0">
                <a:solidFill>
                  <a:srgbClr val="847A77"/>
                </a:solidFill>
                <a:latin typeface="Arial"/>
                <a:cs typeface="Arial"/>
              </a:rPr>
              <a:t>Más </a:t>
            </a:r>
            <a:r>
              <a:rPr sz="850" b="1" dirty="0">
                <a:solidFill>
                  <a:srgbClr val="847A77"/>
                </a:solidFill>
                <a:latin typeface="Arial"/>
                <a:cs typeface="Arial"/>
              </a:rPr>
              <a:t>tiempo </a:t>
            </a:r>
            <a:r>
              <a:rPr sz="850" b="1" spc="5" dirty="0">
                <a:solidFill>
                  <a:srgbClr val="847A77"/>
                </a:solidFill>
                <a:latin typeface="Arial"/>
                <a:cs typeface="Arial"/>
              </a:rPr>
              <a:t>para </a:t>
            </a:r>
            <a:r>
              <a:rPr sz="850" b="1" spc="-5" dirty="0">
                <a:solidFill>
                  <a:srgbClr val="847A77"/>
                </a:solidFill>
                <a:latin typeface="Arial"/>
                <a:cs typeface="Arial"/>
              </a:rPr>
              <a:t>tu familia </a:t>
            </a:r>
            <a:r>
              <a:rPr sz="850" b="1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15" dirty="0">
                <a:solidFill>
                  <a:srgbClr val="847A77"/>
                </a:solidFill>
                <a:latin typeface="Arial"/>
                <a:cs typeface="Arial"/>
              </a:rPr>
              <a:t>Más </a:t>
            </a:r>
            <a:r>
              <a:rPr sz="850" b="1" dirty="0">
                <a:solidFill>
                  <a:srgbClr val="847A77"/>
                </a:solidFill>
                <a:latin typeface="Arial"/>
                <a:cs typeface="Arial"/>
              </a:rPr>
              <a:t>tiempo </a:t>
            </a:r>
            <a:r>
              <a:rPr sz="850" b="1" spc="5" dirty="0">
                <a:solidFill>
                  <a:srgbClr val="847A77"/>
                </a:solidFill>
                <a:latin typeface="Arial"/>
                <a:cs typeface="Arial"/>
              </a:rPr>
              <a:t>para </a:t>
            </a:r>
            <a:r>
              <a:rPr sz="850" b="1" spc="-5" dirty="0">
                <a:solidFill>
                  <a:srgbClr val="847A77"/>
                </a:solidFill>
                <a:latin typeface="Arial"/>
                <a:cs typeface="Arial"/>
              </a:rPr>
              <a:t>el </a:t>
            </a:r>
            <a:r>
              <a:rPr sz="850" b="1" dirty="0">
                <a:solidFill>
                  <a:srgbClr val="847A77"/>
                </a:solidFill>
                <a:latin typeface="Arial"/>
                <a:cs typeface="Arial"/>
              </a:rPr>
              <a:t>deporte </a:t>
            </a:r>
            <a:r>
              <a:rPr sz="850" b="1" spc="5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15" dirty="0">
                <a:solidFill>
                  <a:srgbClr val="847A77"/>
                </a:solidFill>
                <a:latin typeface="Arial"/>
                <a:cs typeface="Arial"/>
              </a:rPr>
              <a:t>Más </a:t>
            </a:r>
            <a:r>
              <a:rPr sz="850" b="1" spc="5" dirty="0">
                <a:solidFill>
                  <a:srgbClr val="847A77"/>
                </a:solidFill>
                <a:latin typeface="Arial"/>
                <a:cs typeface="Arial"/>
              </a:rPr>
              <a:t>cerca </a:t>
            </a:r>
            <a:r>
              <a:rPr sz="850" b="1" dirty="0">
                <a:solidFill>
                  <a:srgbClr val="847A77"/>
                </a:solidFill>
                <a:latin typeface="Arial"/>
                <a:cs typeface="Arial"/>
              </a:rPr>
              <a:t>de </a:t>
            </a:r>
            <a:r>
              <a:rPr sz="850" b="1" spc="-5" dirty="0">
                <a:solidFill>
                  <a:srgbClr val="847A77"/>
                </a:solidFill>
                <a:latin typeface="Arial"/>
                <a:cs typeface="Arial"/>
              </a:rPr>
              <a:t>restaurantes </a:t>
            </a:r>
            <a:r>
              <a:rPr sz="850" b="1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15" dirty="0">
                <a:solidFill>
                  <a:srgbClr val="847A77"/>
                </a:solidFill>
                <a:latin typeface="Arial"/>
                <a:cs typeface="Arial"/>
              </a:rPr>
              <a:t>Más</a:t>
            </a:r>
            <a:r>
              <a:rPr sz="850" b="1" spc="-20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847A77"/>
                </a:solidFill>
                <a:latin typeface="Arial"/>
                <a:cs typeface="Arial"/>
              </a:rPr>
              <a:t>tiempo</a:t>
            </a:r>
            <a:r>
              <a:rPr sz="850" b="1" spc="-20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5" dirty="0">
                <a:solidFill>
                  <a:srgbClr val="847A77"/>
                </a:solidFill>
                <a:latin typeface="Arial"/>
                <a:cs typeface="Arial"/>
              </a:rPr>
              <a:t>para</a:t>
            </a:r>
            <a:r>
              <a:rPr sz="850" b="1" spc="-15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847A77"/>
                </a:solidFill>
                <a:latin typeface="Arial"/>
                <a:cs typeface="Arial"/>
              </a:rPr>
              <a:t>tus</a:t>
            </a:r>
            <a:r>
              <a:rPr sz="850" b="1" spc="-20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847A77"/>
                </a:solidFill>
                <a:latin typeface="Arial"/>
                <a:cs typeface="Arial"/>
              </a:rPr>
              <a:t>hobbies</a:t>
            </a:r>
            <a:endParaRPr sz="850">
              <a:latin typeface="Arial"/>
              <a:cs typeface="Arial"/>
            </a:endParaRPr>
          </a:p>
          <a:p>
            <a:pPr marL="267335">
              <a:lnSpc>
                <a:spcPct val="100000"/>
              </a:lnSpc>
              <a:spcBef>
                <a:spcPts val="220"/>
              </a:spcBef>
            </a:pPr>
            <a:r>
              <a:rPr sz="850" b="1" spc="15" dirty="0">
                <a:solidFill>
                  <a:srgbClr val="847A77"/>
                </a:solidFill>
                <a:latin typeface="Arial"/>
                <a:cs typeface="Arial"/>
              </a:rPr>
              <a:t>Más</a:t>
            </a:r>
            <a:r>
              <a:rPr sz="850" b="1" spc="-20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5" dirty="0">
                <a:solidFill>
                  <a:srgbClr val="847A77"/>
                </a:solidFill>
                <a:latin typeface="Arial"/>
                <a:cs typeface="Arial"/>
              </a:rPr>
              <a:t>cerca</a:t>
            </a:r>
            <a:r>
              <a:rPr sz="850" b="1" spc="-15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847A77"/>
                </a:solidFill>
                <a:latin typeface="Arial"/>
                <a:cs typeface="Arial"/>
              </a:rPr>
              <a:t>de</a:t>
            </a:r>
            <a:r>
              <a:rPr sz="850" b="1" spc="-15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-5" dirty="0">
                <a:solidFill>
                  <a:srgbClr val="847A77"/>
                </a:solidFill>
                <a:latin typeface="Arial"/>
                <a:cs typeface="Arial"/>
              </a:rPr>
              <a:t>colegios</a:t>
            </a:r>
            <a:r>
              <a:rPr sz="850" b="1" spc="-15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-35" dirty="0">
                <a:solidFill>
                  <a:srgbClr val="847A77"/>
                </a:solidFill>
                <a:latin typeface="Arial"/>
                <a:cs typeface="Arial"/>
              </a:rPr>
              <a:t>y</a:t>
            </a:r>
            <a:r>
              <a:rPr sz="850" b="1" spc="-15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847A77"/>
                </a:solidFill>
                <a:latin typeface="Arial"/>
                <a:cs typeface="Arial"/>
              </a:rPr>
              <a:t>universidades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300356" y="3171538"/>
            <a:ext cx="2614295" cy="1786255"/>
          </a:xfrm>
          <a:prstGeom prst="rect">
            <a:avLst/>
          </a:prstGeom>
          <a:solidFill>
            <a:srgbClr val="FFD20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252095">
              <a:lnSpc>
                <a:spcPct val="100000"/>
              </a:lnSpc>
              <a:spcBef>
                <a:spcPts val="1125"/>
              </a:spcBef>
            </a:pPr>
            <a:r>
              <a:rPr sz="1700" spc="-55" dirty="0">
                <a:solidFill>
                  <a:srgbClr val="3C3C3B"/>
                </a:solidFill>
                <a:latin typeface="Arial MT"/>
                <a:cs typeface="Arial MT"/>
              </a:rPr>
              <a:t>Menos</a:t>
            </a:r>
            <a:r>
              <a:rPr sz="1700" spc="-15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700" spc="-50" dirty="0">
                <a:solidFill>
                  <a:srgbClr val="3C3C3B"/>
                </a:solidFill>
                <a:latin typeface="Arial MT"/>
                <a:cs typeface="Arial MT"/>
              </a:rPr>
              <a:t>preocupaciones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 MT"/>
              <a:cs typeface="Arial MT"/>
            </a:endParaRPr>
          </a:p>
          <a:p>
            <a:pPr marL="260350" marR="964565">
              <a:lnSpc>
                <a:spcPct val="121500"/>
              </a:lnSpc>
            </a:pPr>
            <a:r>
              <a:rPr sz="850" b="1" spc="5" dirty="0">
                <a:solidFill>
                  <a:srgbClr val="847A77"/>
                </a:solidFill>
                <a:latin typeface="Arial"/>
                <a:cs typeface="Arial"/>
              </a:rPr>
              <a:t>Menos</a:t>
            </a:r>
            <a:r>
              <a:rPr sz="850" b="1" spc="-20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847A77"/>
                </a:solidFill>
                <a:latin typeface="Arial"/>
                <a:cs typeface="Arial"/>
              </a:rPr>
              <a:t>tiempo</a:t>
            </a:r>
            <a:r>
              <a:rPr sz="850" b="1" spc="-20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-5" dirty="0">
                <a:solidFill>
                  <a:srgbClr val="847A77"/>
                </a:solidFill>
                <a:latin typeface="Arial"/>
                <a:cs typeface="Arial"/>
              </a:rPr>
              <a:t>en</a:t>
            </a:r>
            <a:r>
              <a:rPr sz="850" b="1" spc="-15" dirty="0">
                <a:solidFill>
                  <a:srgbClr val="847A77"/>
                </a:solidFill>
                <a:latin typeface="Arial"/>
                <a:cs typeface="Arial"/>
              </a:rPr>
              <a:t> los</a:t>
            </a:r>
            <a:r>
              <a:rPr sz="850" b="1" spc="-20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847A77"/>
                </a:solidFill>
                <a:latin typeface="Arial"/>
                <a:cs typeface="Arial"/>
              </a:rPr>
              <a:t>tacos </a:t>
            </a:r>
            <a:r>
              <a:rPr sz="850" b="1" spc="-220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5" dirty="0">
                <a:solidFill>
                  <a:srgbClr val="847A77"/>
                </a:solidFill>
                <a:latin typeface="Arial"/>
                <a:cs typeface="Arial"/>
              </a:rPr>
              <a:t>Menos </a:t>
            </a:r>
            <a:r>
              <a:rPr sz="850" b="1" spc="-5" dirty="0">
                <a:solidFill>
                  <a:srgbClr val="847A77"/>
                </a:solidFill>
                <a:latin typeface="Arial"/>
                <a:cs typeface="Arial"/>
              </a:rPr>
              <a:t>gastos </a:t>
            </a:r>
            <a:r>
              <a:rPr sz="850" b="1" dirty="0">
                <a:solidFill>
                  <a:srgbClr val="847A77"/>
                </a:solidFill>
                <a:latin typeface="Arial"/>
                <a:cs typeface="Arial"/>
              </a:rPr>
              <a:t>de </a:t>
            </a:r>
            <a:r>
              <a:rPr sz="850" b="1" spc="-5" dirty="0">
                <a:solidFill>
                  <a:srgbClr val="847A77"/>
                </a:solidFill>
                <a:latin typeface="Arial"/>
                <a:cs typeface="Arial"/>
              </a:rPr>
              <a:t>traslado </a:t>
            </a:r>
            <a:r>
              <a:rPr sz="850" b="1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5" dirty="0">
                <a:solidFill>
                  <a:srgbClr val="847A77"/>
                </a:solidFill>
                <a:latin typeface="Arial"/>
                <a:cs typeface="Arial"/>
              </a:rPr>
              <a:t>Menos</a:t>
            </a:r>
            <a:r>
              <a:rPr sz="850" b="1" spc="-10" dirty="0">
                <a:solidFill>
                  <a:srgbClr val="847A77"/>
                </a:solidFill>
                <a:latin typeface="Arial"/>
                <a:cs typeface="Arial"/>
              </a:rPr>
              <a:t> </a:t>
            </a:r>
            <a:r>
              <a:rPr sz="850" b="1" spc="-5" dirty="0">
                <a:solidFill>
                  <a:srgbClr val="847A77"/>
                </a:solidFill>
                <a:latin typeface="Arial"/>
                <a:cs typeface="Arial"/>
              </a:rPr>
              <a:t>estrés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316993" y="2081066"/>
            <a:ext cx="1786255" cy="320040"/>
            <a:chOff x="13316993" y="2081066"/>
            <a:chExt cx="1786255" cy="320040"/>
          </a:xfrm>
        </p:grpSpPr>
        <p:sp>
          <p:nvSpPr>
            <p:cNvPr id="15" name="object 15"/>
            <p:cNvSpPr/>
            <p:nvPr/>
          </p:nvSpPr>
          <p:spPr>
            <a:xfrm>
              <a:off x="13316993" y="2081066"/>
              <a:ext cx="1786255" cy="320040"/>
            </a:xfrm>
            <a:custGeom>
              <a:avLst/>
              <a:gdLst/>
              <a:ahLst/>
              <a:cxnLst/>
              <a:rect l="l" t="t" r="r" b="b"/>
              <a:pathLst>
                <a:path w="1786255" h="320039">
                  <a:moveTo>
                    <a:pt x="1785780" y="0"/>
                  </a:moveTo>
                  <a:lnTo>
                    <a:pt x="0" y="0"/>
                  </a:lnTo>
                  <a:lnTo>
                    <a:pt x="0" y="319976"/>
                  </a:lnTo>
                  <a:lnTo>
                    <a:pt x="1785780" y="319976"/>
                  </a:lnTo>
                  <a:lnTo>
                    <a:pt x="1785780" y="0"/>
                  </a:lnTo>
                  <a:close/>
                </a:path>
              </a:pathLst>
            </a:custGeom>
            <a:solidFill>
              <a:srgbClr val="84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62630" y="2188881"/>
              <a:ext cx="310349" cy="1196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44358" y="2188879"/>
              <a:ext cx="106375" cy="1196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1391" y="2188884"/>
              <a:ext cx="112288" cy="1196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09298" y="2191599"/>
              <a:ext cx="96454" cy="1142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36326" y="2191598"/>
              <a:ext cx="101091" cy="1142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63358" y="2188881"/>
              <a:ext cx="201074" cy="119646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3316993" y="882703"/>
            <a:ext cx="1786255" cy="1128395"/>
            <a:chOff x="13316993" y="882703"/>
            <a:chExt cx="1786255" cy="1128395"/>
          </a:xfrm>
        </p:grpSpPr>
        <p:sp>
          <p:nvSpPr>
            <p:cNvPr id="23" name="object 23"/>
            <p:cNvSpPr/>
            <p:nvPr/>
          </p:nvSpPr>
          <p:spPr>
            <a:xfrm>
              <a:off x="13316993" y="882703"/>
              <a:ext cx="1786255" cy="1128395"/>
            </a:xfrm>
            <a:custGeom>
              <a:avLst/>
              <a:gdLst/>
              <a:ahLst/>
              <a:cxnLst/>
              <a:rect l="l" t="t" r="r" b="b"/>
              <a:pathLst>
                <a:path w="1786255" h="1128395">
                  <a:moveTo>
                    <a:pt x="1785780" y="0"/>
                  </a:moveTo>
                  <a:lnTo>
                    <a:pt x="0" y="0"/>
                  </a:lnTo>
                  <a:lnTo>
                    <a:pt x="0" y="1128264"/>
                  </a:lnTo>
                  <a:lnTo>
                    <a:pt x="1785780" y="1128264"/>
                  </a:lnTo>
                  <a:lnTo>
                    <a:pt x="1785780" y="0"/>
                  </a:lnTo>
                  <a:close/>
                </a:path>
              </a:pathLst>
            </a:custGeom>
            <a:solidFill>
              <a:srgbClr val="84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49417" y="1315138"/>
              <a:ext cx="393544" cy="19914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027556" y="1315144"/>
              <a:ext cx="850265" cy="199390"/>
            </a:xfrm>
            <a:custGeom>
              <a:avLst/>
              <a:gdLst/>
              <a:ahLst/>
              <a:cxnLst/>
              <a:rect l="l" t="t" r="r" b="b"/>
              <a:pathLst>
                <a:path w="850265" h="199390">
                  <a:moveTo>
                    <a:pt x="170167" y="3759"/>
                  </a:moveTo>
                  <a:lnTo>
                    <a:pt x="112991" y="3759"/>
                  </a:lnTo>
                  <a:lnTo>
                    <a:pt x="85344" y="139014"/>
                  </a:lnTo>
                  <a:lnTo>
                    <a:pt x="84810" y="139014"/>
                  </a:lnTo>
                  <a:lnTo>
                    <a:pt x="57442" y="3759"/>
                  </a:lnTo>
                  <a:lnTo>
                    <a:pt x="0" y="3759"/>
                  </a:lnTo>
                  <a:lnTo>
                    <a:pt x="0" y="195389"/>
                  </a:lnTo>
                  <a:lnTo>
                    <a:pt x="35433" y="195389"/>
                  </a:lnTo>
                  <a:lnTo>
                    <a:pt x="35433" y="42405"/>
                  </a:lnTo>
                  <a:lnTo>
                    <a:pt x="35966" y="42405"/>
                  </a:lnTo>
                  <a:lnTo>
                    <a:pt x="70053" y="195389"/>
                  </a:lnTo>
                  <a:lnTo>
                    <a:pt x="100114" y="195389"/>
                  </a:lnTo>
                  <a:lnTo>
                    <a:pt x="134200" y="42405"/>
                  </a:lnTo>
                  <a:lnTo>
                    <a:pt x="134734" y="42405"/>
                  </a:lnTo>
                  <a:lnTo>
                    <a:pt x="134734" y="195389"/>
                  </a:lnTo>
                  <a:lnTo>
                    <a:pt x="170167" y="195389"/>
                  </a:lnTo>
                  <a:lnTo>
                    <a:pt x="170167" y="3759"/>
                  </a:lnTo>
                  <a:close/>
                </a:path>
                <a:path w="850265" h="199390">
                  <a:moveTo>
                    <a:pt x="333679" y="195389"/>
                  </a:moveTo>
                  <a:lnTo>
                    <a:pt x="322948" y="154863"/>
                  </a:lnTo>
                  <a:lnTo>
                    <a:pt x="314553" y="123190"/>
                  </a:lnTo>
                  <a:lnTo>
                    <a:pt x="291744" y="37033"/>
                  </a:lnTo>
                  <a:lnTo>
                    <a:pt x="282943" y="3759"/>
                  </a:lnTo>
                  <a:lnTo>
                    <a:pt x="277850" y="3759"/>
                  </a:lnTo>
                  <a:lnTo>
                    <a:pt x="277850" y="123190"/>
                  </a:lnTo>
                  <a:lnTo>
                    <a:pt x="240271" y="123190"/>
                  </a:lnTo>
                  <a:lnTo>
                    <a:pt x="258787" y="37033"/>
                  </a:lnTo>
                  <a:lnTo>
                    <a:pt x="259334" y="37033"/>
                  </a:lnTo>
                  <a:lnTo>
                    <a:pt x="277850" y="123190"/>
                  </a:lnTo>
                  <a:lnTo>
                    <a:pt x="277850" y="3759"/>
                  </a:lnTo>
                  <a:lnTo>
                    <a:pt x="235165" y="3759"/>
                  </a:lnTo>
                  <a:lnTo>
                    <a:pt x="184442" y="195389"/>
                  </a:lnTo>
                  <a:lnTo>
                    <a:pt x="224701" y="195389"/>
                  </a:lnTo>
                  <a:lnTo>
                    <a:pt x="233565" y="154863"/>
                  </a:lnTo>
                  <a:lnTo>
                    <a:pt x="284556" y="154863"/>
                  </a:lnTo>
                  <a:lnTo>
                    <a:pt x="293408" y="195389"/>
                  </a:lnTo>
                  <a:lnTo>
                    <a:pt x="333679" y="195389"/>
                  </a:lnTo>
                  <a:close/>
                </a:path>
                <a:path w="850265" h="199390">
                  <a:moveTo>
                    <a:pt x="454228" y="163639"/>
                  </a:moveTo>
                  <a:lnTo>
                    <a:pt x="385787" y="163639"/>
                  </a:lnTo>
                  <a:lnTo>
                    <a:pt x="385787" y="3619"/>
                  </a:lnTo>
                  <a:lnTo>
                    <a:pt x="347141" y="3619"/>
                  </a:lnTo>
                  <a:lnTo>
                    <a:pt x="347141" y="163639"/>
                  </a:lnTo>
                  <a:lnTo>
                    <a:pt x="347141" y="195389"/>
                  </a:lnTo>
                  <a:lnTo>
                    <a:pt x="454228" y="195389"/>
                  </a:lnTo>
                  <a:lnTo>
                    <a:pt x="454228" y="163639"/>
                  </a:lnTo>
                  <a:close/>
                </a:path>
                <a:path w="850265" h="199390">
                  <a:moveTo>
                    <a:pt x="576630" y="3759"/>
                  </a:moveTo>
                  <a:lnTo>
                    <a:pt x="536651" y="3759"/>
                  </a:lnTo>
                  <a:lnTo>
                    <a:pt x="508203" y="145478"/>
                  </a:lnTo>
                  <a:lnTo>
                    <a:pt x="507390" y="145478"/>
                  </a:lnTo>
                  <a:lnTo>
                    <a:pt x="480288" y="3759"/>
                  </a:lnTo>
                  <a:lnTo>
                    <a:pt x="438937" y="3759"/>
                  </a:lnTo>
                  <a:lnTo>
                    <a:pt x="482968" y="195389"/>
                  </a:lnTo>
                  <a:lnTo>
                    <a:pt x="532625" y="195389"/>
                  </a:lnTo>
                  <a:lnTo>
                    <a:pt x="576630" y="3759"/>
                  </a:lnTo>
                  <a:close/>
                </a:path>
                <a:path w="850265" h="199390">
                  <a:moveTo>
                    <a:pt x="716800" y="195389"/>
                  </a:moveTo>
                  <a:lnTo>
                    <a:pt x="706069" y="154863"/>
                  </a:lnTo>
                  <a:lnTo>
                    <a:pt x="697674" y="123190"/>
                  </a:lnTo>
                  <a:lnTo>
                    <a:pt x="674865" y="37033"/>
                  </a:lnTo>
                  <a:lnTo>
                    <a:pt x="666064" y="3759"/>
                  </a:lnTo>
                  <a:lnTo>
                    <a:pt x="660971" y="3759"/>
                  </a:lnTo>
                  <a:lnTo>
                    <a:pt x="660971" y="123190"/>
                  </a:lnTo>
                  <a:lnTo>
                    <a:pt x="623392" y="123190"/>
                  </a:lnTo>
                  <a:lnTo>
                    <a:pt x="641908" y="37033"/>
                  </a:lnTo>
                  <a:lnTo>
                    <a:pt x="642454" y="37033"/>
                  </a:lnTo>
                  <a:lnTo>
                    <a:pt x="660971" y="123190"/>
                  </a:lnTo>
                  <a:lnTo>
                    <a:pt x="660971" y="3759"/>
                  </a:lnTo>
                  <a:lnTo>
                    <a:pt x="618286" y="3759"/>
                  </a:lnTo>
                  <a:lnTo>
                    <a:pt x="567563" y="195389"/>
                  </a:lnTo>
                  <a:lnTo>
                    <a:pt x="607822" y="195389"/>
                  </a:lnTo>
                  <a:lnTo>
                    <a:pt x="616686" y="154863"/>
                  </a:lnTo>
                  <a:lnTo>
                    <a:pt x="667677" y="154863"/>
                  </a:lnTo>
                  <a:lnTo>
                    <a:pt x="676541" y="195389"/>
                  </a:lnTo>
                  <a:lnTo>
                    <a:pt x="716800" y="195389"/>
                  </a:lnTo>
                  <a:close/>
                </a:path>
                <a:path w="850265" h="199390">
                  <a:moveTo>
                    <a:pt x="850226" y="140360"/>
                  </a:moveTo>
                  <a:lnTo>
                    <a:pt x="831646" y="99606"/>
                  </a:lnTo>
                  <a:lnTo>
                    <a:pt x="783932" y="76758"/>
                  </a:lnTo>
                  <a:lnTo>
                    <a:pt x="773925" y="71412"/>
                  </a:lnTo>
                  <a:lnTo>
                    <a:pt x="767867" y="65557"/>
                  </a:lnTo>
                  <a:lnTo>
                    <a:pt x="764870" y="58801"/>
                  </a:lnTo>
                  <a:lnTo>
                    <a:pt x="764070" y="50723"/>
                  </a:lnTo>
                  <a:lnTo>
                    <a:pt x="765060" y="42494"/>
                  </a:lnTo>
                  <a:lnTo>
                    <a:pt x="768527" y="35356"/>
                  </a:lnTo>
                  <a:lnTo>
                    <a:pt x="775284" y="30340"/>
                  </a:lnTo>
                  <a:lnTo>
                    <a:pt x="786079" y="28448"/>
                  </a:lnTo>
                  <a:lnTo>
                    <a:pt x="795578" y="30365"/>
                  </a:lnTo>
                  <a:lnTo>
                    <a:pt x="802068" y="35928"/>
                  </a:lnTo>
                  <a:lnTo>
                    <a:pt x="805815" y="44869"/>
                  </a:lnTo>
                  <a:lnTo>
                    <a:pt x="807008" y="56883"/>
                  </a:lnTo>
                  <a:lnTo>
                    <a:pt x="844042" y="56883"/>
                  </a:lnTo>
                  <a:lnTo>
                    <a:pt x="844042" y="51523"/>
                  </a:lnTo>
                  <a:lnTo>
                    <a:pt x="839609" y="27965"/>
                  </a:lnTo>
                  <a:lnTo>
                    <a:pt x="827265" y="11976"/>
                  </a:lnTo>
                  <a:lnTo>
                    <a:pt x="808494" y="2882"/>
                  </a:lnTo>
                  <a:lnTo>
                    <a:pt x="784733" y="0"/>
                  </a:lnTo>
                  <a:lnTo>
                    <a:pt x="760069" y="3556"/>
                  </a:lnTo>
                  <a:lnTo>
                    <a:pt x="741387" y="14198"/>
                  </a:lnTo>
                  <a:lnTo>
                    <a:pt x="729551" y="31826"/>
                  </a:lnTo>
                  <a:lnTo>
                    <a:pt x="725411" y="56362"/>
                  </a:lnTo>
                  <a:lnTo>
                    <a:pt x="728421" y="77241"/>
                  </a:lnTo>
                  <a:lnTo>
                    <a:pt x="737628" y="92900"/>
                  </a:lnTo>
                  <a:lnTo>
                    <a:pt x="753275" y="104787"/>
                  </a:lnTo>
                  <a:lnTo>
                    <a:pt x="775614" y="114325"/>
                  </a:lnTo>
                  <a:lnTo>
                    <a:pt x="791730" y="120726"/>
                  </a:lnTo>
                  <a:lnTo>
                    <a:pt x="802347" y="127482"/>
                  </a:lnTo>
                  <a:lnTo>
                    <a:pt x="808177" y="135839"/>
                  </a:lnTo>
                  <a:lnTo>
                    <a:pt x="809967" y="147066"/>
                  </a:lnTo>
                  <a:lnTo>
                    <a:pt x="808012" y="157556"/>
                  </a:lnTo>
                  <a:lnTo>
                    <a:pt x="802855" y="164922"/>
                  </a:lnTo>
                  <a:lnTo>
                    <a:pt x="795464" y="169265"/>
                  </a:lnTo>
                  <a:lnTo>
                    <a:pt x="786879" y="170688"/>
                  </a:lnTo>
                  <a:lnTo>
                    <a:pt x="774293" y="168605"/>
                  </a:lnTo>
                  <a:lnTo>
                    <a:pt x="766483" y="162674"/>
                  </a:lnTo>
                  <a:lnTo>
                    <a:pt x="762495" y="153377"/>
                  </a:lnTo>
                  <a:lnTo>
                    <a:pt x="761377" y="141185"/>
                  </a:lnTo>
                  <a:lnTo>
                    <a:pt x="761377" y="135547"/>
                  </a:lnTo>
                  <a:lnTo>
                    <a:pt x="722744" y="135547"/>
                  </a:lnTo>
                  <a:lnTo>
                    <a:pt x="722744" y="143319"/>
                  </a:lnTo>
                  <a:lnTo>
                    <a:pt x="726109" y="166979"/>
                  </a:lnTo>
                  <a:lnTo>
                    <a:pt x="736790" y="184518"/>
                  </a:lnTo>
                  <a:lnTo>
                    <a:pt x="755675" y="195402"/>
                  </a:lnTo>
                  <a:lnTo>
                    <a:pt x="783653" y="199136"/>
                  </a:lnTo>
                  <a:lnTo>
                    <a:pt x="811720" y="195656"/>
                  </a:lnTo>
                  <a:lnTo>
                    <a:pt x="832637" y="184950"/>
                  </a:lnTo>
                  <a:lnTo>
                    <a:pt x="845705" y="166649"/>
                  </a:lnTo>
                  <a:lnTo>
                    <a:pt x="850226" y="1403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40339" y="1141139"/>
              <a:ext cx="157067" cy="9271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118628" y="1141142"/>
              <a:ext cx="120014" cy="92710"/>
            </a:xfrm>
            <a:custGeom>
              <a:avLst/>
              <a:gdLst/>
              <a:ahLst/>
              <a:cxnLst/>
              <a:rect l="l" t="t" r="r" b="b"/>
              <a:pathLst>
                <a:path w="120015" h="92709">
                  <a:moveTo>
                    <a:pt x="8775" y="0"/>
                  </a:moveTo>
                  <a:lnTo>
                    <a:pt x="0" y="0"/>
                  </a:lnTo>
                  <a:lnTo>
                    <a:pt x="0" y="92113"/>
                  </a:lnTo>
                  <a:lnTo>
                    <a:pt x="8775" y="92113"/>
                  </a:lnTo>
                  <a:lnTo>
                    <a:pt x="8775" y="0"/>
                  </a:lnTo>
                  <a:close/>
                </a:path>
                <a:path w="120015" h="92709">
                  <a:moveTo>
                    <a:pt x="92837" y="0"/>
                  </a:moveTo>
                  <a:lnTo>
                    <a:pt x="34404" y="0"/>
                  </a:lnTo>
                  <a:lnTo>
                    <a:pt x="34404" y="92113"/>
                  </a:lnTo>
                  <a:lnTo>
                    <a:pt x="43192" y="92113"/>
                  </a:lnTo>
                  <a:lnTo>
                    <a:pt x="43192" y="48247"/>
                  </a:lnTo>
                  <a:lnTo>
                    <a:pt x="87287" y="48247"/>
                  </a:lnTo>
                  <a:lnTo>
                    <a:pt x="87287" y="40767"/>
                  </a:lnTo>
                  <a:lnTo>
                    <a:pt x="43192" y="40767"/>
                  </a:lnTo>
                  <a:lnTo>
                    <a:pt x="43192" y="7480"/>
                  </a:lnTo>
                  <a:lnTo>
                    <a:pt x="92837" y="7480"/>
                  </a:lnTo>
                  <a:lnTo>
                    <a:pt x="92837" y="0"/>
                  </a:lnTo>
                  <a:close/>
                </a:path>
                <a:path w="120015" h="92709">
                  <a:moveTo>
                    <a:pt x="119507" y="0"/>
                  </a:moveTo>
                  <a:lnTo>
                    <a:pt x="110731" y="0"/>
                  </a:lnTo>
                  <a:lnTo>
                    <a:pt x="110731" y="92113"/>
                  </a:lnTo>
                  <a:lnTo>
                    <a:pt x="119507" y="92113"/>
                  </a:lnTo>
                  <a:lnTo>
                    <a:pt x="119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59386" y="1139203"/>
              <a:ext cx="81800" cy="9597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361631" y="1141137"/>
              <a:ext cx="8890" cy="92710"/>
            </a:xfrm>
            <a:custGeom>
              <a:avLst/>
              <a:gdLst/>
              <a:ahLst/>
              <a:cxnLst/>
              <a:rect l="l" t="t" r="r" b="b"/>
              <a:pathLst>
                <a:path w="8890" h="92709">
                  <a:moveTo>
                    <a:pt x="8776" y="0"/>
                  </a:moveTo>
                  <a:lnTo>
                    <a:pt x="0" y="0"/>
                  </a:lnTo>
                  <a:lnTo>
                    <a:pt x="0" y="92110"/>
                  </a:lnTo>
                  <a:lnTo>
                    <a:pt x="8776" y="92110"/>
                  </a:lnTo>
                  <a:lnTo>
                    <a:pt x="8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91132" y="1139206"/>
              <a:ext cx="86818" cy="959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044902" y="1606752"/>
              <a:ext cx="331991" cy="15165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3191880" y="3867402"/>
            <a:ext cx="212090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Metro</a:t>
            </a:r>
            <a:r>
              <a:rPr sz="12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Estación</a:t>
            </a:r>
            <a:r>
              <a:rPr sz="12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Manquehue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844887" y="3861130"/>
            <a:ext cx="258445" cy="258445"/>
            <a:chOff x="12844887" y="3861130"/>
            <a:chExt cx="258445" cy="258445"/>
          </a:xfrm>
        </p:grpSpPr>
        <p:sp>
          <p:nvSpPr>
            <p:cNvPr id="34" name="object 34"/>
            <p:cNvSpPr/>
            <p:nvPr/>
          </p:nvSpPr>
          <p:spPr>
            <a:xfrm>
              <a:off x="12844887" y="386113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4" h="258445">
                  <a:moveTo>
                    <a:pt x="129141" y="0"/>
                  </a:moveTo>
                  <a:lnTo>
                    <a:pt x="78874" y="10147"/>
                  </a:lnTo>
                  <a:lnTo>
                    <a:pt x="37825" y="37820"/>
                  </a:lnTo>
                  <a:lnTo>
                    <a:pt x="10148" y="78866"/>
                  </a:lnTo>
                  <a:lnTo>
                    <a:pt x="0" y="129132"/>
                  </a:lnTo>
                  <a:lnTo>
                    <a:pt x="10148" y="179398"/>
                  </a:lnTo>
                  <a:lnTo>
                    <a:pt x="37825" y="220444"/>
                  </a:lnTo>
                  <a:lnTo>
                    <a:pt x="78874" y="248117"/>
                  </a:lnTo>
                  <a:lnTo>
                    <a:pt x="129141" y="258264"/>
                  </a:lnTo>
                  <a:lnTo>
                    <a:pt x="179403" y="248117"/>
                  </a:lnTo>
                  <a:lnTo>
                    <a:pt x="220449" y="220444"/>
                  </a:lnTo>
                  <a:lnTo>
                    <a:pt x="248125" y="179398"/>
                  </a:lnTo>
                  <a:lnTo>
                    <a:pt x="258273" y="129132"/>
                  </a:lnTo>
                  <a:lnTo>
                    <a:pt x="248125" y="78866"/>
                  </a:lnTo>
                  <a:lnTo>
                    <a:pt x="220449" y="37820"/>
                  </a:lnTo>
                  <a:lnTo>
                    <a:pt x="179403" y="10147"/>
                  </a:lnTo>
                  <a:lnTo>
                    <a:pt x="129141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79548" y="3913185"/>
              <a:ext cx="188539" cy="15040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2890125" y="2937080"/>
            <a:ext cx="824865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57530" algn="l"/>
              </a:tabLst>
            </a:pPr>
            <a:r>
              <a:rPr sz="3600" b="1" spc="-10" dirty="0">
                <a:solidFill>
                  <a:srgbClr val="FFD203"/>
                </a:solidFill>
                <a:latin typeface="Arial"/>
                <a:cs typeface="Arial"/>
              </a:rPr>
              <a:t>2	3</a:t>
            </a:r>
            <a:endParaRPr sz="3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820643" y="3098890"/>
            <a:ext cx="15157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Dorm.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 MT"/>
                <a:cs typeface="Arial MT"/>
              </a:rPr>
              <a:t>Estar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308593" y="3144400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1145"/>
                </a:lnTo>
              </a:path>
            </a:pathLst>
          </a:custGeom>
          <a:ln w="8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2892514" y="3426917"/>
            <a:ext cx="2481580" cy="199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Deptos.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primer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piso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con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áreas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verdes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29018" y="879538"/>
            <a:ext cx="8175625" cy="4523740"/>
          </a:xfrm>
          <a:custGeom>
            <a:avLst/>
            <a:gdLst/>
            <a:ahLst/>
            <a:cxnLst/>
            <a:rect l="l" t="t" r="r" b="b"/>
            <a:pathLst>
              <a:path w="8175625" h="4523740">
                <a:moveTo>
                  <a:pt x="8175080" y="0"/>
                </a:moveTo>
                <a:lnTo>
                  <a:pt x="0" y="0"/>
                </a:lnTo>
                <a:lnTo>
                  <a:pt x="0" y="4523422"/>
                </a:lnTo>
                <a:lnTo>
                  <a:pt x="8175080" y="4523422"/>
                </a:lnTo>
                <a:lnTo>
                  <a:pt x="8175080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79538"/>
            <a:ext cx="8509000" cy="4523740"/>
          </a:xfrm>
          <a:custGeom>
            <a:avLst/>
            <a:gdLst/>
            <a:ahLst/>
            <a:cxnLst/>
            <a:rect l="l" t="t" r="r" b="b"/>
            <a:pathLst>
              <a:path w="8509000" h="4523740">
                <a:moveTo>
                  <a:pt x="8508656" y="0"/>
                </a:moveTo>
                <a:lnTo>
                  <a:pt x="0" y="0"/>
                </a:lnTo>
                <a:lnTo>
                  <a:pt x="0" y="4523422"/>
                </a:lnTo>
                <a:lnTo>
                  <a:pt x="8508656" y="4523422"/>
                </a:lnTo>
                <a:lnTo>
                  <a:pt x="8508656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3964" y="1256501"/>
            <a:ext cx="8164264" cy="360683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76020" y="5183384"/>
            <a:ext cx="2557145" cy="215900"/>
          </a:xfrm>
          <a:custGeom>
            <a:avLst/>
            <a:gdLst/>
            <a:ahLst/>
            <a:cxnLst/>
            <a:rect l="l" t="t" r="r" b="b"/>
            <a:pathLst>
              <a:path w="2557145" h="215900">
                <a:moveTo>
                  <a:pt x="2556957" y="0"/>
                </a:moveTo>
                <a:lnTo>
                  <a:pt x="0" y="0"/>
                </a:lnTo>
                <a:lnTo>
                  <a:pt x="0" y="215551"/>
                </a:lnTo>
                <a:lnTo>
                  <a:pt x="2556957" y="215551"/>
                </a:lnTo>
                <a:lnTo>
                  <a:pt x="2556957" y="0"/>
                </a:lnTo>
                <a:close/>
              </a:path>
            </a:pathLst>
          </a:custGeom>
          <a:solidFill>
            <a:srgbClr val="FFD20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2196" y="879538"/>
            <a:ext cx="5779454" cy="452342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842666" y="4285645"/>
            <a:ext cx="3261995" cy="1120140"/>
          </a:xfrm>
          <a:custGeom>
            <a:avLst/>
            <a:gdLst/>
            <a:ahLst/>
            <a:cxnLst/>
            <a:rect l="l" t="t" r="r" b="b"/>
            <a:pathLst>
              <a:path w="3261994" h="1120139">
                <a:moveTo>
                  <a:pt x="3261432" y="0"/>
                </a:moveTo>
                <a:lnTo>
                  <a:pt x="0" y="0"/>
                </a:lnTo>
                <a:lnTo>
                  <a:pt x="0" y="1119629"/>
                </a:lnTo>
                <a:lnTo>
                  <a:pt x="3261432" y="1119629"/>
                </a:lnTo>
                <a:lnTo>
                  <a:pt x="3261432" y="0"/>
                </a:lnTo>
                <a:close/>
              </a:path>
            </a:pathLst>
          </a:custGeom>
          <a:solidFill>
            <a:srgbClr val="FFD2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842666" y="4285645"/>
            <a:ext cx="3261995" cy="1120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516255" marR="505459">
              <a:lnSpc>
                <a:spcPct val="101099"/>
              </a:lnSpc>
              <a:spcBef>
                <a:spcPts val="985"/>
              </a:spcBef>
            </a:pPr>
            <a:r>
              <a:rPr sz="1450" spc="-40" dirty="0">
                <a:solidFill>
                  <a:srgbClr val="3C3C3B"/>
                </a:solidFill>
                <a:latin typeface="Arial MT"/>
                <a:cs typeface="Arial MT"/>
              </a:rPr>
              <a:t>Acércate</a:t>
            </a:r>
            <a:r>
              <a:rPr sz="1450" spc="5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450" spc="-75" dirty="0">
                <a:solidFill>
                  <a:srgbClr val="3C3C3B"/>
                </a:solidFill>
                <a:latin typeface="Arial MT"/>
                <a:cs typeface="Arial MT"/>
              </a:rPr>
              <a:t>a</a:t>
            </a:r>
            <a:r>
              <a:rPr sz="1450" spc="5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450" spc="-50" dirty="0">
                <a:solidFill>
                  <a:srgbClr val="3C3C3B"/>
                </a:solidFill>
                <a:latin typeface="Arial MT"/>
                <a:cs typeface="Arial MT"/>
              </a:rPr>
              <a:t>lo</a:t>
            </a:r>
            <a:r>
              <a:rPr sz="1450" spc="5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450" spc="-30" dirty="0">
                <a:solidFill>
                  <a:srgbClr val="3C3C3B"/>
                </a:solidFill>
                <a:latin typeface="Arial MT"/>
                <a:cs typeface="Arial MT"/>
              </a:rPr>
              <a:t>que</a:t>
            </a:r>
            <a:r>
              <a:rPr sz="1450" spc="10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450" spc="-35" dirty="0">
                <a:solidFill>
                  <a:srgbClr val="3C3C3B"/>
                </a:solidFill>
                <a:latin typeface="Arial MT"/>
                <a:cs typeface="Arial MT"/>
              </a:rPr>
              <a:t>necesitas </a:t>
            </a:r>
            <a:r>
              <a:rPr sz="1450" spc="-30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450" spc="-75" dirty="0">
                <a:solidFill>
                  <a:srgbClr val="3C3C3B"/>
                </a:solidFill>
                <a:latin typeface="Arial MT"/>
                <a:cs typeface="Arial MT"/>
              </a:rPr>
              <a:t>y</a:t>
            </a:r>
            <a:r>
              <a:rPr sz="1450" spc="-15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450" spc="-45" dirty="0">
                <a:solidFill>
                  <a:srgbClr val="3C3C3B"/>
                </a:solidFill>
                <a:latin typeface="Arial MT"/>
                <a:cs typeface="Arial MT"/>
              </a:rPr>
              <a:t>disfruta</a:t>
            </a:r>
            <a:r>
              <a:rPr sz="1450" spc="-10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450" spc="-45" dirty="0">
                <a:solidFill>
                  <a:srgbClr val="3C3C3B"/>
                </a:solidFill>
                <a:latin typeface="Arial MT"/>
                <a:cs typeface="Arial MT"/>
              </a:rPr>
              <a:t>más</a:t>
            </a:r>
            <a:r>
              <a:rPr sz="1450" spc="-15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450" spc="-35" dirty="0">
                <a:solidFill>
                  <a:srgbClr val="3C3C3B"/>
                </a:solidFill>
                <a:latin typeface="Arial MT"/>
                <a:cs typeface="Arial MT"/>
              </a:rPr>
              <a:t>tiempo</a:t>
            </a:r>
            <a:r>
              <a:rPr sz="1450" spc="-10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450" spc="-55" dirty="0">
                <a:solidFill>
                  <a:srgbClr val="3C3C3B"/>
                </a:solidFill>
                <a:latin typeface="Arial MT"/>
                <a:cs typeface="Arial MT"/>
              </a:rPr>
              <a:t>para</a:t>
            </a:r>
            <a:r>
              <a:rPr sz="1450" spc="-15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1450" spc="-35" dirty="0">
                <a:solidFill>
                  <a:srgbClr val="3C3C3B"/>
                </a:solidFill>
                <a:latin typeface="Arial MT"/>
                <a:cs typeface="Arial MT"/>
              </a:rPr>
              <a:t>ti.</a:t>
            </a:r>
            <a:endParaRPr sz="145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680" y="3466324"/>
            <a:ext cx="223184" cy="22319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031680" y="3882995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19" h="223520">
                <a:moveTo>
                  <a:pt x="111587" y="0"/>
                </a:moveTo>
                <a:lnTo>
                  <a:pt x="68151" y="8770"/>
                </a:lnTo>
                <a:lnTo>
                  <a:pt x="32682" y="32686"/>
                </a:lnTo>
                <a:lnTo>
                  <a:pt x="8768" y="68158"/>
                </a:lnTo>
                <a:lnTo>
                  <a:pt x="0" y="111596"/>
                </a:lnTo>
                <a:lnTo>
                  <a:pt x="8768" y="155034"/>
                </a:lnTo>
                <a:lnTo>
                  <a:pt x="32682" y="190507"/>
                </a:lnTo>
                <a:lnTo>
                  <a:pt x="68151" y="214423"/>
                </a:lnTo>
                <a:lnTo>
                  <a:pt x="111587" y="223193"/>
                </a:lnTo>
                <a:lnTo>
                  <a:pt x="155025" y="214423"/>
                </a:lnTo>
                <a:lnTo>
                  <a:pt x="190498" y="190507"/>
                </a:lnTo>
                <a:lnTo>
                  <a:pt x="214414" y="155034"/>
                </a:lnTo>
                <a:lnTo>
                  <a:pt x="223184" y="111596"/>
                </a:lnTo>
                <a:lnTo>
                  <a:pt x="214414" y="68158"/>
                </a:lnTo>
                <a:lnTo>
                  <a:pt x="190498" y="32686"/>
                </a:lnTo>
                <a:lnTo>
                  <a:pt x="155025" y="8770"/>
                </a:lnTo>
                <a:lnTo>
                  <a:pt x="111587" y="0"/>
                </a:lnTo>
                <a:close/>
              </a:path>
            </a:pathLst>
          </a:custGeom>
          <a:solidFill>
            <a:srgbClr val="FFD2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0" y="879538"/>
            <a:ext cx="8509000" cy="430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1345565" marR="5052060">
              <a:lnSpc>
                <a:spcPct val="232700"/>
              </a:lnSpc>
            </a:pP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Edificio </a:t>
            </a: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pisos </a:t>
            </a:r>
            <a:r>
              <a:rPr sz="950" b="1" spc="-2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subterráneos </a:t>
            </a:r>
            <a:r>
              <a:rPr sz="95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departamentos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exclusivos,</a:t>
            </a:r>
            <a:endParaRPr sz="950">
              <a:latin typeface="Arial"/>
              <a:cs typeface="Arial"/>
            </a:endParaRPr>
          </a:p>
          <a:p>
            <a:pPr marL="1345565">
              <a:lnSpc>
                <a:spcPct val="100000"/>
              </a:lnSpc>
              <a:spcBef>
                <a:spcPts val="190"/>
              </a:spcBef>
            </a:pP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112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140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25" b="1" spc="37" baseline="35353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825" b="1" spc="165" baseline="353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útiles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terrazas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Arial"/>
              <a:cs typeface="Arial"/>
            </a:endParaRPr>
          </a:p>
          <a:p>
            <a:pPr marL="1345565">
              <a:lnSpc>
                <a:spcPct val="100000"/>
              </a:lnSpc>
            </a:pP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dormitorios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sala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estar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349375" marR="4758690">
              <a:lnSpc>
                <a:spcPct val="115399"/>
              </a:lnSpc>
            </a:pP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Deptos.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primer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piso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áreas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 verdes </a:t>
            </a:r>
            <a:r>
              <a:rPr sz="95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uso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exclusivo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Arial"/>
              <a:cs typeface="Arial"/>
            </a:endParaRPr>
          </a:p>
          <a:p>
            <a:pPr marL="1349375">
              <a:lnSpc>
                <a:spcPct val="100000"/>
              </a:lnSpc>
            </a:pP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oficinas</a:t>
            </a: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profesionales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7401" y="3035290"/>
            <a:ext cx="231704" cy="23170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027401" y="2176321"/>
            <a:ext cx="231775" cy="231775"/>
            <a:chOff x="1027401" y="2176321"/>
            <a:chExt cx="231775" cy="231775"/>
          </a:xfrm>
        </p:grpSpPr>
        <p:sp>
          <p:nvSpPr>
            <p:cNvPr id="14" name="object 14"/>
            <p:cNvSpPr/>
            <p:nvPr/>
          </p:nvSpPr>
          <p:spPr>
            <a:xfrm>
              <a:off x="1027401" y="2176321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115852" y="0"/>
                  </a:moveTo>
                  <a:lnTo>
                    <a:pt x="70758" y="9104"/>
                  </a:lnTo>
                  <a:lnTo>
                    <a:pt x="33933" y="33933"/>
                  </a:lnTo>
                  <a:lnTo>
                    <a:pt x="9104" y="70758"/>
                  </a:lnTo>
                  <a:lnTo>
                    <a:pt x="0" y="115852"/>
                  </a:lnTo>
                  <a:lnTo>
                    <a:pt x="9104" y="160946"/>
                  </a:lnTo>
                  <a:lnTo>
                    <a:pt x="33933" y="197771"/>
                  </a:lnTo>
                  <a:lnTo>
                    <a:pt x="70758" y="222599"/>
                  </a:lnTo>
                  <a:lnTo>
                    <a:pt x="115852" y="231704"/>
                  </a:lnTo>
                  <a:lnTo>
                    <a:pt x="160946" y="222599"/>
                  </a:lnTo>
                  <a:lnTo>
                    <a:pt x="197771" y="197771"/>
                  </a:lnTo>
                  <a:lnTo>
                    <a:pt x="222599" y="160946"/>
                  </a:lnTo>
                  <a:lnTo>
                    <a:pt x="231704" y="115852"/>
                  </a:lnTo>
                  <a:lnTo>
                    <a:pt x="222599" y="70758"/>
                  </a:lnTo>
                  <a:lnTo>
                    <a:pt x="197771" y="33933"/>
                  </a:lnTo>
                  <a:lnTo>
                    <a:pt x="160946" y="9104"/>
                  </a:lnTo>
                  <a:lnTo>
                    <a:pt x="115852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0637" y="2206253"/>
              <a:ext cx="111125" cy="173355"/>
            </a:xfrm>
            <a:custGeom>
              <a:avLst/>
              <a:gdLst/>
              <a:ahLst/>
              <a:cxnLst/>
              <a:rect l="l" t="t" r="r" b="b"/>
              <a:pathLst>
                <a:path w="111125" h="173355">
                  <a:moveTo>
                    <a:pt x="11518" y="111188"/>
                  </a:moveTo>
                  <a:lnTo>
                    <a:pt x="0" y="104178"/>
                  </a:lnTo>
                  <a:lnTo>
                    <a:pt x="0" y="115125"/>
                  </a:lnTo>
                  <a:lnTo>
                    <a:pt x="11518" y="122123"/>
                  </a:lnTo>
                  <a:lnTo>
                    <a:pt x="11518" y="111188"/>
                  </a:lnTo>
                  <a:close/>
                </a:path>
                <a:path w="111125" h="173355">
                  <a:moveTo>
                    <a:pt x="11518" y="96634"/>
                  </a:moveTo>
                  <a:lnTo>
                    <a:pt x="0" y="89623"/>
                  </a:lnTo>
                  <a:lnTo>
                    <a:pt x="0" y="100558"/>
                  </a:lnTo>
                  <a:lnTo>
                    <a:pt x="11518" y="107569"/>
                  </a:lnTo>
                  <a:lnTo>
                    <a:pt x="11518" y="96634"/>
                  </a:lnTo>
                  <a:close/>
                </a:path>
                <a:path w="111125" h="173355">
                  <a:moveTo>
                    <a:pt x="11518" y="81546"/>
                  </a:moveTo>
                  <a:lnTo>
                    <a:pt x="0" y="74536"/>
                  </a:lnTo>
                  <a:lnTo>
                    <a:pt x="0" y="85483"/>
                  </a:lnTo>
                  <a:lnTo>
                    <a:pt x="11518" y="92494"/>
                  </a:lnTo>
                  <a:lnTo>
                    <a:pt x="11518" y="81546"/>
                  </a:lnTo>
                  <a:close/>
                </a:path>
                <a:path w="111125" h="173355">
                  <a:moveTo>
                    <a:pt x="11518" y="66624"/>
                  </a:moveTo>
                  <a:lnTo>
                    <a:pt x="0" y="59613"/>
                  </a:lnTo>
                  <a:lnTo>
                    <a:pt x="0" y="70548"/>
                  </a:lnTo>
                  <a:lnTo>
                    <a:pt x="11518" y="77558"/>
                  </a:lnTo>
                  <a:lnTo>
                    <a:pt x="11518" y="66624"/>
                  </a:lnTo>
                  <a:close/>
                </a:path>
                <a:path w="111125" h="173355">
                  <a:moveTo>
                    <a:pt x="11518" y="51536"/>
                  </a:moveTo>
                  <a:lnTo>
                    <a:pt x="0" y="44526"/>
                  </a:lnTo>
                  <a:lnTo>
                    <a:pt x="0" y="55486"/>
                  </a:lnTo>
                  <a:lnTo>
                    <a:pt x="11518" y="62496"/>
                  </a:lnTo>
                  <a:lnTo>
                    <a:pt x="11518" y="51536"/>
                  </a:lnTo>
                  <a:close/>
                </a:path>
                <a:path w="111125" h="173355">
                  <a:moveTo>
                    <a:pt x="11518" y="35052"/>
                  </a:moveTo>
                  <a:lnTo>
                    <a:pt x="0" y="28028"/>
                  </a:lnTo>
                  <a:lnTo>
                    <a:pt x="0" y="38976"/>
                  </a:lnTo>
                  <a:lnTo>
                    <a:pt x="11518" y="45986"/>
                  </a:lnTo>
                  <a:lnTo>
                    <a:pt x="11518" y="35052"/>
                  </a:lnTo>
                  <a:close/>
                </a:path>
                <a:path w="111125" h="173355">
                  <a:moveTo>
                    <a:pt x="35280" y="111112"/>
                  </a:moveTo>
                  <a:lnTo>
                    <a:pt x="14884" y="98679"/>
                  </a:lnTo>
                  <a:lnTo>
                    <a:pt x="14884" y="109639"/>
                  </a:lnTo>
                  <a:lnTo>
                    <a:pt x="35280" y="122047"/>
                  </a:lnTo>
                  <a:lnTo>
                    <a:pt x="35280" y="111112"/>
                  </a:lnTo>
                  <a:close/>
                </a:path>
                <a:path w="111125" h="173355">
                  <a:moveTo>
                    <a:pt x="35280" y="96024"/>
                  </a:moveTo>
                  <a:lnTo>
                    <a:pt x="14884" y="83616"/>
                  </a:lnTo>
                  <a:lnTo>
                    <a:pt x="14884" y="94551"/>
                  </a:lnTo>
                  <a:lnTo>
                    <a:pt x="35280" y="106959"/>
                  </a:lnTo>
                  <a:lnTo>
                    <a:pt x="35280" y="96024"/>
                  </a:lnTo>
                  <a:close/>
                </a:path>
                <a:path w="111125" h="173355">
                  <a:moveTo>
                    <a:pt x="35280" y="81102"/>
                  </a:moveTo>
                  <a:lnTo>
                    <a:pt x="14884" y="68681"/>
                  </a:lnTo>
                  <a:lnTo>
                    <a:pt x="14884" y="79629"/>
                  </a:lnTo>
                  <a:lnTo>
                    <a:pt x="35280" y="92036"/>
                  </a:lnTo>
                  <a:lnTo>
                    <a:pt x="35280" y="81102"/>
                  </a:lnTo>
                  <a:close/>
                </a:path>
                <a:path w="111125" h="173355">
                  <a:moveTo>
                    <a:pt x="35280" y="66027"/>
                  </a:moveTo>
                  <a:lnTo>
                    <a:pt x="14884" y="53594"/>
                  </a:lnTo>
                  <a:lnTo>
                    <a:pt x="14884" y="64541"/>
                  </a:lnTo>
                  <a:lnTo>
                    <a:pt x="35280" y="76962"/>
                  </a:lnTo>
                  <a:lnTo>
                    <a:pt x="35280" y="66027"/>
                  </a:lnTo>
                  <a:close/>
                </a:path>
                <a:path w="111125" h="173355">
                  <a:moveTo>
                    <a:pt x="35280" y="49517"/>
                  </a:moveTo>
                  <a:lnTo>
                    <a:pt x="14884" y="37096"/>
                  </a:lnTo>
                  <a:lnTo>
                    <a:pt x="14884" y="48044"/>
                  </a:lnTo>
                  <a:lnTo>
                    <a:pt x="35280" y="60464"/>
                  </a:lnTo>
                  <a:lnTo>
                    <a:pt x="35280" y="49517"/>
                  </a:lnTo>
                  <a:close/>
                </a:path>
                <a:path w="111125" h="173355">
                  <a:moveTo>
                    <a:pt x="35293" y="125666"/>
                  </a:moveTo>
                  <a:lnTo>
                    <a:pt x="14884" y="113245"/>
                  </a:lnTo>
                  <a:lnTo>
                    <a:pt x="14884" y="124193"/>
                  </a:lnTo>
                  <a:lnTo>
                    <a:pt x="35293" y="136626"/>
                  </a:lnTo>
                  <a:lnTo>
                    <a:pt x="35293" y="125666"/>
                  </a:lnTo>
                  <a:close/>
                </a:path>
                <a:path w="111125" h="173355">
                  <a:moveTo>
                    <a:pt x="63500" y="112966"/>
                  </a:moveTo>
                  <a:lnTo>
                    <a:pt x="47472" y="118516"/>
                  </a:lnTo>
                  <a:lnTo>
                    <a:pt x="38658" y="113157"/>
                  </a:lnTo>
                  <a:lnTo>
                    <a:pt x="38658" y="124091"/>
                  </a:lnTo>
                  <a:lnTo>
                    <a:pt x="47472" y="129463"/>
                  </a:lnTo>
                  <a:lnTo>
                    <a:pt x="63500" y="123913"/>
                  </a:lnTo>
                  <a:lnTo>
                    <a:pt x="63500" y="112966"/>
                  </a:lnTo>
                  <a:close/>
                </a:path>
                <a:path w="111125" h="173355">
                  <a:moveTo>
                    <a:pt x="63500" y="97878"/>
                  </a:moveTo>
                  <a:lnTo>
                    <a:pt x="47472" y="103428"/>
                  </a:lnTo>
                  <a:lnTo>
                    <a:pt x="38658" y="98069"/>
                  </a:lnTo>
                  <a:lnTo>
                    <a:pt x="38658" y="109029"/>
                  </a:lnTo>
                  <a:lnTo>
                    <a:pt x="47472" y="114388"/>
                  </a:lnTo>
                  <a:lnTo>
                    <a:pt x="63500" y="108826"/>
                  </a:lnTo>
                  <a:lnTo>
                    <a:pt x="63500" y="97878"/>
                  </a:lnTo>
                  <a:close/>
                </a:path>
                <a:path w="111125" h="173355">
                  <a:moveTo>
                    <a:pt x="63500" y="82969"/>
                  </a:moveTo>
                  <a:lnTo>
                    <a:pt x="47472" y="88519"/>
                  </a:lnTo>
                  <a:lnTo>
                    <a:pt x="38658" y="83159"/>
                  </a:lnTo>
                  <a:lnTo>
                    <a:pt x="38658" y="94094"/>
                  </a:lnTo>
                  <a:lnTo>
                    <a:pt x="47472" y="99466"/>
                  </a:lnTo>
                  <a:lnTo>
                    <a:pt x="63500" y="93916"/>
                  </a:lnTo>
                  <a:lnTo>
                    <a:pt x="63500" y="82969"/>
                  </a:lnTo>
                  <a:close/>
                </a:path>
                <a:path w="111125" h="173355">
                  <a:moveTo>
                    <a:pt x="63500" y="67881"/>
                  </a:moveTo>
                  <a:lnTo>
                    <a:pt x="47472" y="73431"/>
                  </a:lnTo>
                  <a:lnTo>
                    <a:pt x="38658" y="68072"/>
                  </a:lnTo>
                  <a:lnTo>
                    <a:pt x="38658" y="79006"/>
                  </a:lnTo>
                  <a:lnTo>
                    <a:pt x="47472" y="84378"/>
                  </a:lnTo>
                  <a:lnTo>
                    <a:pt x="63500" y="78828"/>
                  </a:lnTo>
                  <a:lnTo>
                    <a:pt x="63500" y="67881"/>
                  </a:lnTo>
                  <a:close/>
                </a:path>
                <a:path w="111125" h="173355">
                  <a:moveTo>
                    <a:pt x="63500" y="51384"/>
                  </a:moveTo>
                  <a:lnTo>
                    <a:pt x="47472" y="56934"/>
                  </a:lnTo>
                  <a:lnTo>
                    <a:pt x="38658" y="51574"/>
                  </a:lnTo>
                  <a:lnTo>
                    <a:pt x="38658" y="62522"/>
                  </a:lnTo>
                  <a:lnTo>
                    <a:pt x="47472" y="67881"/>
                  </a:lnTo>
                  <a:lnTo>
                    <a:pt x="63500" y="62318"/>
                  </a:lnTo>
                  <a:lnTo>
                    <a:pt x="63500" y="51384"/>
                  </a:lnTo>
                  <a:close/>
                </a:path>
                <a:path w="111125" h="173355">
                  <a:moveTo>
                    <a:pt x="63512" y="127533"/>
                  </a:moveTo>
                  <a:lnTo>
                    <a:pt x="47472" y="133083"/>
                  </a:lnTo>
                  <a:lnTo>
                    <a:pt x="38658" y="127723"/>
                  </a:lnTo>
                  <a:lnTo>
                    <a:pt x="38658" y="138658"/>
                  </a:lnTo>
                  <a:lnTo>
                    <a:pt x="47472" y="144030"/>
                  </a:lnTo>
                  <a:lnTo>
                    <a:pt x="63512" y="138480"/>
                  </a:lnTo>
                  <a:lnTo>
                    <a:pt x="63512" y="127533"/>
                  </a:lnTo>
                  <a:close/>
                </a:path>
                <a:path w="111125" h="173355">
                  <a:moveTo>
                    <a:pt x="73101" y="153593"/>
                  </a:moveTo>
                  <a:lnTo>
                    <a:pt x="63296" y="147040"/>
                  </a:lnTo>
                  <a:lnTo>
                    <a:pt x="62687" y="146634"/>
                  </a:lnTo>
                  <a:lnTo>
                    <a:pt x="61976" y="146151"/>
                  </a:lnTo>
                  <a:lnTo>
                    <a:pt x="62026" y="141097"/>
                  </a:lnTo>
                  <a:lnTo>
                    <a:pt x="57124" y="142963"/>
                  </a:lnTo>
                  <a:lnTo>
                    <a:pt x="57124" y="147040"/>
                  </a:lnTo>
                  <a:lnTo>
                    <a:pt x="57124" y="159562"/>
                  </a:lnTo>
                  <a:lnTo>
                    <a:pt x="52539" y="161759"/>
                  </a:lnTo>
                  <a:lnTo>
                    <a:pt x="52539" y="156133"/>
                  </a:lnTo>
                  <a:lnTo>
                    <a:pt x="52539" y="148844"/>
                  </a:lnTo>
                  <a:lnTo>
                    <a:pt x="57124" y="147040"/>
                  </a:lnTo>
                  <a:lnTo>
                    <a:pt x="57124" y="142963"/>
                  </a:lnTo>
                  <a:lnTo>
                    <a:pt x="47459" y="146634"/>
                  </a:lnTo>
                  <a:lnTo>
                    <a:pt x="41414" y="143002"/>
                  </a:lnTo>
                  <a:lnTo>
                    <a:pt x="36677" y="140169"/>
                  </a:lnTo>
                  <a:lnTo>
                    <a:pt x="36677" y="156133"/>
                  </a:lnTo>
                  <a:lnTo>
                    <a:pt x="33515" y="153936"/>
                  </a:lnTo>
                  <a:lnTo>
                    <a:pt x="33515" y="146685"/>
                  </a:lnTo>
                  <a:lnTo>
                    <a:pt x="33515" y="143002"/>
                  </a:lnTo>
                  <a:lnTo>
                    <a:pt x="36614" y="145059"/>
                  </a:lnTo>
                  <a:lnTo>
                    <a:pt x="36677" y="156133"/>
                  </a:lnTo>
                  <a:lnTo>
                    <a:pt x="36677" y="140169"/>
                  </a:lnTo>
                  <a:lnTo>
                    <a:pt x="25628" y="133540"/>
                  </a:lnTo>
                  <a:lnTo>
                    <a:pt x="22059" y="131406"/>
                  </a:lnTo>
                  <a:lnTo>
                    <a:pt x="22059" y="135636"/>
                  </a:lnTo>
                  <a:lnTo>
                    <a:pt x="22059" y="146685"/>
                  </a:lnTo>
                  <a:lnTo>
                    <a:pt x="18897" y="144475"/>
                  </a:lnTo>
                  <a:lnTo>
                    <a:pt x="18897" y="138899"/>
                  </a:lnTo>
                  <a:lnTo>
                    <a:pt x="18897" y="133540"/>
                  </a:lnTo>
                  <a:lnTo>
                    <a:pt x="22059" y="135636"/>
                  </a:lnTo>
                  <a:lnTo>
                    <a:pt x="22059" y="131406"/>
                  </a:lnTo>
                  <a:lnTo>
                    <a:pt x="12636" y="125755"/>
                  </a:lnTo>
                  <a:lnTo>
                    <a:pt x="9740" y="124028"/>
                  </a:lnTo>
                  <a:lnTo>
                    <a:pt x="9740" y="127850"/>
                  </a:lnTo>
                  <a:lnTo>
                    <a:pt x="9740" y="138899"/>
                  </a:lnTo>
                  <a:lnTo>
                    <a:pt x="6591" y="136690"/>
                  </a:lnTo>
                  <a:lnTo>
                    <a:pt x="6591" y="125755"/>
                  </a:lnTo>
                  <a:lnTo>
                    <a:pt x="9740" y="127850"/>
                  </a:lnTo>
                  <a:lnTo>
                    <a:pt x="9740" y="124028"/>
                  </a:lnTo>
                  <a:lnTo>
                    <a:pt x="355" y="118389"/>
                  </a:lnTo>
                  <a:lnTo>
                    <a:pt x="431" y="145110"/>
                  </a:lnTo>
                  <a:lnTo>
                    <a:pt x="2997" y="146685"/>
                  </a:lnTo>
                  <a:lnTo>
                    <a:pt x="43294" y="171094"/>
                  </a:lnTo>
                  <a:lnTo>
                    <a:pt x="45554" y="172720"/>
                  </a:lnTo>
                  <a:lnTo>
                    <a:pt x="49466" y="173113"/>
                  </a:lnTo>
                  <a:lnTo>
                    <a:pt x="52019" y="171983"/>
                  </a:lnTo>
                  <a:lnTo>
                    <a:pt x="72682" y="164071"/>
                  </a:lnTo>
                  <a:lnTo>
                    <a:pt x="72771" y="161759"/>
                  </a:lnTo>
                  <a:lnTo>
                    <a:pt x="73101" y="153593"/>
                  </a:lnTo>
                  <a:close/>
                </a:path>
                <a:path w="111125" h="173355">
                  <a:moveTo>
                    <a:pt x="75844" y="152946"/>
                  </a:moveTo>
                  <a:lnTo>
                    <a:pt x="63919" y="141135"/>
                  </a:lnTo>
                  <a:lnTo>
                    <a:pt x="63919" y="144856"/>
                  </a:lnTo>
                  <a:lnTo>
                    <a:pt x="75844" y="152946"/>
                  </a:lnTo>
                  <a:close/>
                </a:path>
                <a:path w="111125" h="173355">
                  <a:moveTo>
                    <a:pt x="84582" y="166865"/>
                  </a:moveTo>
                  <a:lnTo>
                    <a:pt x="81216" y="164287"/>
                  </a:lnTo>
                  <a:lnTo>
                    <a:pt x="81216" y="161556"/>
                  </a:lnTo>
                  <a:lnTo>
                    <a:pt x="74777" y="157213"/>
                  </a:lnTo>
                  <a:lnTo>
                    <a:pt x="74777" y="161848"/>
                  </a:lnTo>
                  <a:lnTo>
                    <a:pt x="84582" y="168846"/>
                  </a:lnTo>
                  <a:lnTo>
                    <a:pt x="84582" y="166865"/>
                  </a:lnTo>
                  <a:close/>
                </a:path>
                <a:path w="111125" h="173355">
                  <a:moveTo>
                    <a:pt x="99377" y="115100"/>
                  </a:moveTo>
                  <a:lnTo>
                    <a:pt x="66865" y="126365"/>
                  </a:lnTo>
                  <a:lnTo>
                    <a:pt x="66865" y="137312"/>
                  </a:lnTo>
                  <a:lnTo>
                    <a:pt x="99377" y="126034"/>
                  </a:lnTo>
                  <a:lnTo>
                    <a:pt x="99377" y="115100"/>
                  </a:lnTo>
                  <a:close/>
                </a:path>
                <a:path w="111125" h="173355">
                  <a:moveTo>
                    <a:pt x="99377" y="100533"/>
                  </a:moveTo>
                  <a:lnTo>
                    <a:pt x="66865" y="111798"/>
                  </a:lnTo>
                  <a:lnTo>
                    <a:pt x="66865" y="122745"/>
                  </a:lnTo>
                  <a:lnTo>
                    <a:pt x="99377" y="111467"/>
                  </a:lnTo>
                  <a:lnTo>
                    <a:pt x="99377" y="100533"/>
                  </a:lnTo>
                  <a:close/>
                </a:path>
                <a:path w="111125" h="173355">
                  <a:moveTo>
                    <a:pt x="99377" y="85445"/>
                  </a:moveTo>
                  <a:lnTo>
                    <a:pt x="66865" y="96710"/>
                  </a:lnTo>
                  <a:lnTo>
                    <a:pt x="66865" y="107670"/>
                  </a:lnTo>
                  <a:lnTo>
                    <a:pt x="99377" y="96380"/>
                  </a:lnTo>
                  <a:lnTo>
                    <a:pt x="99377" y="85445"/>
                  </a:lnTo>
                  <a:close/>
                </a:path>
                <a:path w="111125" h="173355">
                  <a:moveTo>
                    <a:pt x="99377" y="70510"/>
                  </a:moveTo>
                  <a:lnTo>
                    <a:pt x="66865" y="81800"/>
                  </a:lnTo>
                  <a:lnTo>
                    <a:pt x="66865" y="92748"/>
                  </a:lnTo>
                  <a:lnTo>
                    <a:pt x="99377" y="81470"/>
                  </a:lnTo>
                  <a:lnTo>
                    <a:pt x="99377" y="70510"/>
                  </a:lnTo>
                  <a:close/>
                </a:path>
                <a:path w="111125" h="173355">
                  <a:moveTo>
                    <a:pt x="99377" y="55448"/>
                  </a:moveTo>
                  <a:lnTo>
                    <a:pt x="66865" y="66713"/>
                  </a:lnTo>
                  <a:lnTo>
                    <a:pt x="66865" y="77660"/>
                  </a:lnTo>
                  <a:lnTo>
                    <a:pt x="99377" y="66382"/>
                  </a:lnTo>
                  <a:lnTo>
                    <a:pt x="99377" y="55448"/>
                  </a:lnTo>
                  <a:close/>
                </a:path>
                <a:path w="111125" h="173355">
                  <a:moveTo>
                    <a:pt x="99377" y="38938"/>
                  </a:moveTo>
                  <a:lnTo>
                    <a:pt x="66865" y="50228"/>
                  </a:lnTo>
                  <a:lnTo>
                    <a:pt x="66865" y="61163"/>
                  </a:lnTo>
                  <a:lnTo>
                    <a:pt x="99377" y="49872"/>
                  </a:lnTo>
                  <a:lnTo>
                    <a:pt x="99377" y="38938"/>
                  </a:lnTo>
                  <a:close/>
                </a:path>
                <a:path w="111125" h="173355">
                  <a:moveTo>
                    <a:pt x="104698" y="140627"/>
                  </a:moveTo>
                  <a:lnTo>
                    <a:pt x="94107" y="129463"/>
                  </a:lnTo>
                  <a:lnTo>
                    <a:pt x="64516" y="139915"/>
                  </a:lnTo>
                  <a:lnTo>
                    <a:pt x="76962" y="152476"/>
                  </a:lnTo>
                  <a:lnTo>
                    <a:pt x="104698" y="140627"/>
                  </a:lnTo>
                  <a:close/>
                </a:path>
                <a:path w="111125" h="173355">
                  <a:moveTo>
                    <a:pt x="108038" y="112293"/>
                  </a:moveTo>
                  <a:lnTo>
                    <a:pt x="103352" y="113931"/>
                  </a:lnTo>
                  <a:lnTo>
                    <a:pt x="103352" y="124866"/>
                  </a:lnTo>
                  <a:lnTo>
                    <a:pt x="108038" y="123240"/>
                  </a:lnTo>
                  <a:lnTo>
                    <a:pt x="108038" y="112293"/>
                  </a:lnTo>
                  <a:close/>
                </a:path>
                <a:path w="111125" h="173355">
                  <a:moveTo>
                    <a:pt x="108038" y="97739"/>
                  </a:moveTo>
                  <a:lnTo>
                    <a:pt x="103352" y="99364"/>
                  </a:lnTo>
                  <a:lnTo>
                    <a:pt x="103352" y="110299"/>
                  </a:lnTo>
                  <a:lnTo>
                    <a:pt x="108038" y="108673"/>
                  </a:lnTo>
                  <a:lnTo>
                    <a:pt x="108038" y="97739"/>
                  </a:lnTo>
                  <a:close/>
                </a:path>
                <a:path w="111125" h="173355">
                  <a:moveTo>
                    <a:pt x="108038" y="82651"/>
                  </a:moveTo>
                  <a:lnTo>
                    <a:pt x="103352" y="84264"/>
                  </a:lnTo>
                  <a:lnTo>
                    <a:pt x="103352" y="95224"/>
                  </a:lnTo>
                  <a:lnTo>
                    <a:pt x="108038" y="93599"/>
                  </a:lnTo>
                  <a:lnTo>
                    <a:pt x="108038" y="82651"/>
                  </a:lnTo>
                  <a:close/>
                </a:path>
                <a:path w="111125" h="173355">
                  <a:moveTo>
                    <a:pt x="108038" y="67729"/>
                  </a:moveTo>
                  <a:lnTo>
                    <a:pt x="103352" y="69354"/>
                  </a:lnTo>
                  <a:lnTo>
                    <a:pt x="103352" y="80302"/>
                  </a:lnTo>
                  <a:lnTo>
                    <a:pt x="108038" y="78663"/>
                  </a:lnTo>
                  <a:lnTo>
                    <a:pt x="108038" y="67729"/>
                  </a:lnTo>
                  <a:close/>
                </a:path>
                <a:path w="111125" h="173355">
                  <a:moveTo>
                    <a:pt x="108038" y="52654"/>
                  </a:moveTo>
                  <a:lnTo>
                    <a:pt x="103352" y="54279"/>
                  </a:lnTo>
                  <a:lnTo>
                    <a:pt x="103352" y="65214"/>
                  </a:lnTo>
                  <a:lnTo>
                    <a:pt x="108038" y="63588"/>
                  </a:lnTo>
                  <a:lnTo>
                    <a:pt x="108038" y="52654"/>
                  </a:lnTo>
                  <a:close/>
                </a:path>
                <a:path w="111125" h="173355">
                  <a:moveTo>
                    <a:pt x="108038" y="36144"/>
                  </a:moveTo>
                  <a:lnTo>
                    <a:pt x="103352" y="37782"/>
                  </a:lnTo>
                  <a:lnTo>
                    <a:pt x="103352" y="48717"/>
                  </a:lnTo>
                  <a:lnTo>
                    <a:pt x="108038" y="47091"/>
                  </a:lnTo>
                  <a:lnTo>
                    <a:pt x="108038" y="36144"/>
                  </a:lnTo>
                  <a:close/>
                </a:path>
                <a:path w="111125" h="173355">
                  <a:moveTo>
                    <a:pt x="108267" y="125349"/>
                  </a:moveTo>
                  <a:lnTo>
                    <a:pt x="102743" y="126987"/>
                  </a:lnTo>
                  <a:lnTo>
                    <a:pt x="99364" y="128130"/>
                  </a:lnTo>
                  <a:lnTo>
                    <a:pt x="97040" y="128943"/>
                  </a:lnTo>
                  <a:lnTo>
                    <a:pt x="108267" y="139903"/>
                  </a:lnTo>
                  <a:lnTo>
                    <a:pt x="108267" y="125349"/>
                  </a:lnTo>
                  <a:close/>
                </a:path>
                <a:path w="111125" h="173355">
                  <a:moveTo>
                    <a:pt x="108267" y="21742"/>
                  </a:moveTo>
                  <a:lnTo>
                    <a:pt x="106083" y="18884"/>
                  </a:lnTo>
                  <a:lnTo>
                    <a:pt x="103390" y="18161"/>
                  </a:lnTo>
                  <a:lnTo>
                    <a:pt x="95897" y="15100"/>
                  </a:lnTo>
                  <a:lnTo>
                    <a:pt x="95897" y="19862"/>
                  </a:lnTo>
                  <a:lnTo>
                    <a:pt x="95872" y="20637"/>
                  </a:lnTo>
                  <a:lnTo>
                    <a:pt x="95631" y="20980"/>
                  </a:lnTo>
                  <a:lnTo>
                    <a:pt x="48285" y="36677"/>
                  </a:lnTo>
                  <a:lnTo>
                    <a:pt x="46494" y="36537"/>
                  </a:lnTo>
                  <a:lnTo>
                    <a:pt x="9664" y="17335"/>
                  </a:lnTo>
                  <a:lnTo>
                    <a:pt x="9613" y="16129"/>
                  </a:lnTo>
                  <a:lnTo>
                    <a:pt x="9829" y="15887"/>
                  </a:lnTo>
                  <a:lnTo>
                    <a:pt x="56845" y="3733"/>
                  </a:lnTo>
                  <a:lnTo>
                    <a:pt x="58483" y="3860"/>
                  </a:lnTo>
                  <a:lnTo>
                    <a:pt x="95681" y="19507"/>
                  </a:lnTo>
                  <a:lnTo>
                    <a:pt x="95897" y="19862"/>
                  </a:lnTo>
                  <a:lnTo>
                    <a:pt x="95897" y="15100"/>
                  </a:lnTo>
                  <a:lnTo>
                    <a:pt x="68110" y="3733"/>
                  </a:lnTo>
                  <a:lnTo>
                    <a:pt x="59309" y="114"/>
                  </a:lnTo>
                  <a:lnTo>
                    <a:pt x="57594" y="0"/>
                  </a:lnTo>
                  <a:lnTo>
                    <a:pt x="4991" y="13195"/>
                  </a:lnTo>
                  <a:lnTo>
                    <a:pt x="2247" y="13576"/>
                  </a:lnTo>
                  <a:lnTo>
                    <a:pt x="0" y="16129"/>
                  </a:lnTo>
                  <a:lnTo>
                    <a:pt x="0" y="23799"/>
                  </a:lnTo>
                  <a:lnTo>
                    <a:pt x="47510" y="51384"/>
                  </a:lnTo>
                  <a:lnTo>
                    <a:pt x="90144" y="36677"/>
                  </a:lnTo>
                  <a:lnTo>
                    <a:pt x="108267" y="30429"/>
                  </a:lnTo>
                  <a:lnTo>
                    <a:pt x="108267" y="21742"/>
                  </a:lnTo>
                  <a:close/>
                </a:path>
                <a:path w="111125" h="173355">
                  <a:moveTo>
                    <a:pt x="108712" y="141325"/>
                  </a:moveTo>
                  <a:lnTo>
                    <a:pt x="102285" y="143700"/>
                  </a:lnTo>
                  <a:lnTo>
                    <a:pt x="107442" y="146634"/>
                  </a:lnTo>
                  <a:lnTo>
                    <a:pt x="108712" y="146050"/>
                  </a:lnTo>
                  <a:lnTo>
                    <a:pt x="108712" y="141325"/>
                  </a:lnTo>
                  <a:close/>
                </a:path>
                <a:path w="111125" h="173355">
                  <a:moveTo>
                    <a:pt x="110934" y="154101"/>
                  </a:moveTo>
                  <a:lnTo>
                    <a:pt x="107467" y="152158"/>
                  </a:lnTo>
                  <a:lnTo>
                    <a:pt x="107467" y="149529"/>
                  </a:lnTo>
                  <a:lnTo>
                    <a:pt x="99529" y="144995"/>
                  </a:lnTo>
                  <a:lnTo>
                    <a:pt x="74777" y="155892"/>
                  </a:lnTo>
                  <a:lnTo>
                    <a:pt x="82448" y="160832"/>
                  </a:lnTo>
                  <a:lnTo>
                    <a:pt x="82448" y="163918"/>
                  </a:lnTo>
                  <a:lnTo>
                    <a:pt x="85788" y="166344"/>
                  </a:lnTo>
                  <a:lnTo>
                    <a:pt x="85788" y="169354"/>
                  </a:lnTo>
                  <a:lnTo>
                    <a:pt x="110934" y="156298"/>
                  </a:lnTo>
                  <a:lnTo>
                    <a:pt x="110934" y="154101"/>
                  </a:lnTo>
                  <a:close/>
                </a:path>
              </a:pathLst>
            </a:custGeom>
            <a:solidFill>
              <a:srgbClr val="84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27401" y="2605806"/>
            <a:ext cx="231775" cy="231775"/>
            <a:chOff x="1027401" y="2605806"/>
            <a:chExt cx="231775" cy="231775"/>
          </a:xfrm>
        </p:grpSpPr>
        <p:sp>
          <p:nvSpPr>
            <p:cNvPr id="17" name="object 17"/>
            <p:cNvSpPr/>
            <p:nvPr/>
          </p:nvSpPr>
          <p:spPr>
            <a:xfrm>
              <a:off x="1027401" y="2605806"/>
              <a:ext cx="231775" cy="231775"/>
            </a:xfrm>
            <a:custGeom>
              <a:avLst/>
              <a:gdLst/>
              <a:ahLst/>
              <a:cxnLst/>
              <a:rect l="l" t="t" r="r" b="b"/>
              <a:pathLst>
                <a:path w="231775" h="231775">
                  <a:moveTo>
                    <a:pt x="115852" y="0"/>
                  </a:moveTo>
                  <a:lnTo>
                    <a:pt x="70758" y="9104"/>
                  </a:lnTo>
                  <a:lnTo>
                    <a:pt x="33933" y="33933"/>
                  </a:lnTo>
                  <a:lnTo>
                    <a:pt x="9104" y="70758"/>
                  </a:lnTo>
                  <a:lnTo>
                    <a:pt x="0" y="115852"/>
                  </a:lnTo>
                  <a:lnTo>
                    <a:pt x="9104" y="160946"/>
                  </a:lnTo>
                  <a:lnTo>
                    <a:pt x="33933" y="197771"/>
                  </a:lnTo>
                  <a:lnTo>
                    <a:pt x="70758" y="222599"/>
                  </a:lnTo>
                  <a:lnTo>
                    <a:pt x="115852" y="231704"/>
                  </a:lnTo>
                  <a:lnTo>
                    <a:pt x="160946" y="222599"/>
                  </a:lnTo>
                  <a:lnTo>
                    <a:pt x="197771" y="197771"/>
                  </a:lnTo>
                  <a:lnTo>
                    <a:pt x="222599" y="160946"/>
                  </a:lnTo>
                  <a:lnTo>
                    <a:pt x="231704" y="115852"/>
                  </a:lnTo>
                  <a:lnTo>
                    <a:pt x="222599" y="70758"/>
                  </a:lnTo>
                  <a:lnTo>
                    <a:pt x="197771" y="33933"/>
                  </a:lnTo>
                  <a:lnTo>
                    <a:pt x="160946" y="9104"/>
                  </a:lnTo>
                  <a:lnTo>
                    <a:pt x="115852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8202" y="2644593"/>
              <a:ext cx="176530" cy="132080"/>
            </a:xfrm>
            <a:custGeom>
              <a:avLst/>
              <a:gdLst/>
              <a:ahLst/>
              <a:cxnLst/>
              <a:rect l="l" t="t" r="r" b="b"/>
              <a:pathLst>
                <a:path w="176530" h="132080">
                  <a:moveTo>
                    <a:pt x="86918" y="44018"/>
                  </a:moveTo>
                  <a:lnTo>
                    <a:pt x="84836" y="36258"/>
                  </a:lnTo>
                  <a:lnTo>
                    <a:pt x="80225" y="31115"/>
                  </a:lnTo>
                  <a:lnTo>
                    <a:pt x="79832" y="30683"/>
                  </a:lnTo>
                  <a:lnTo>
                    <a:pt x="79832" y="37033"/>
                  </a:lnTo>
                  <a:lnTo>
                    <a:pt x="79832" y="51003"/>
                  </a:lnTo>
                  <a:lnTo>
                    <a:pt x="70942" y="56883"/>
                  </a:lnTo>
                  <a:lnTo>
                    <a:pt x="49898" y="56883"/>
                  </a:lnTo>
                  <a:lnTo>
                    <a:pt x="40995" y="51003"/>
                  </a:lnTo>
                  <a:lnTo>
                    <a:pt x="40995" y="37033"/>
                  </a:lnTo>
                  <a:lnTo>
                    <a:pt x="49898" y="31115"/>
                  </a:lnTo>
                  <a:lnTo>
                    <a:pt x="60413" y="31115"/>
                  </a:lnTo>
                  <a:lnTo>
                    <a:pt x="71043" y="31153"/>
                  </a:lnTo>
                  <a:lnTo>
                    <a:pt x="60413" y="24066"/>
                  </a:lnTo>
                  <a:lnTo>
                    <a:pt x="50101" y="25641"/>
                  </a:lnTo>
                  <a:lnTo>
                    <a:pt x="41668" y="29921"/>
                  </a:lnTo>
                  <a:lnTo>
                    <a:pt x="35991" y="36258"/>
                  </a:lnTo>
                  <a:lnTo>
                    <a:pt x="33909" y="44018"/>
                  </a:lnTo>
                  <a:lnTo>
                    <a:pt x="35991" y="51765"/>
                  </a:lnTo>
                  <a:lnTo>
                    <a:pt x="41694" y="58115"/>
                  </a:lnTo>
                  <a:lnTo>
                    <a:pt x="50114" y="62395"/>
                  </a:lnTo>
                  <a:lnTo>
                    <a:pt x="60413" y="63969"/>
                  </a:lnTo>
                  <a:lnTo>
                    <a:pt x="70713" y="62395"/>
                  </a:lnTo>
                  <a:lnTo>
                    <a:pt x="79146" y="58115"/>
                  </a:lnTo>
                  <a:lnTo>
                    <a:pt x="80251" y="56883"/>
                  </a:lnTo>
                  <a:lnTo>
                    <a:pt x="84836" y="51765"/>
                  </a:lnTo>
                  <a:lnTo>
                    <a:pt x="86918" y="44018"/>
                  </a:lnTo>
                  <a:close/>
                </a:path>
                <a:path w="176530" h="132080">
                  <a:moveTo>
                    <a:pt x="176339" y="82461"/>
                  </a:moveTo>
                  <a:lnTo>
                    <a:pt x="174777" y="80899"/>
                  </a:lnTo>
                  <a:lnTo>
                    <a:pt x="169240" y="80860"/>
                  </a:lnTo>
                  <a:lnTo>
                    <a:pt x="169240" y="87960"/>
                  </a:lnTo>
                  <a:lnTo>
                    <a:pt x="169240" y="124421"/>
                  </a:lnTo>
                  <a:lnTo>
                    <a:pt x="162153" y="124421"/>
                  </a:lnTo>
                  <a:lnTo>
                    <a:pt x="162153" y="104533"/>
                  </a:lnTo>
                  <a:lnTo>
                    <a:pt x="160566" y="102946"/>
                  </a:lnTo>
                  <a:lnTo>
                    <a:pt x="156654" y="102946"/>
                  </a:lnTo>
                  <a:lnTo>
                    <a:pt x="155067" y="104533"/>
                  </a:lnTo>
                  <a:lnTo>
                    <a:pt x="155067" y="124460"/>
                  </a:lnTo>
                  <a:lnTo>
                    <a:pt x="140893" y="124460"/>
                  </a:lnTo>
                  <a:lnTo>
                    <a:pt x="140893" y="112750"/>
                  </a:lnTo>
                  <a:lnTo>
                    <a:pt x="139306" y="111163"/>
                  </a:lnTo>
                  <a:lnTo>
                    <a:pt x="135394" y="111163"/>
                  </a:lnTo>
                  <a:lnTo>
                    <a:pt x="133807" y="112750"/>
                  </a:lnTo>
                  <a:lnTo>
                    <a:pt x="133807" y="124460"/>
                  </a:lnTo>
                  <a:lnTo>
                    <a:pt x="119634" y="124460"/>
                  </a:lnTo>
                  <a:lnTo>
                    <a:pt x="119634" y="112750"/>
                  </a:lnTo>
                  <a:lnTo>
                    <a:pt x="118046" y="111163"/>
                  </a:lnTo>
                  <a:lnTo>
                    <a:pt x="114122" y="111163"/>
                  </a:lnTo>
                  <a:lnTo>
                    <a:pt x="112547" y="112750"/>
                  </a:lnTo>
                  <a:lnTo>
                    <a:pt x="112547" y="124460"/>
                  </a:lnTo>
                  <a:lnTo>
                    <a:pt x="98361" y="124460"/>
                  </a:lnTo>
                  <a:lnTo>
                    <a:pt x="98361" y="104533"/>
                  </a:lnTo>
                  <a:lnTo>
                    <a:pt x="96774" y="102946"/>
                  </a:lnTo>
                  <a:lnTo>
                    <a:pt x="92875" y="102946"/>
                  </a:lnTo>
                  <a:lnTo>
                    <a:pt x="91287" y="104533"/>
                  </a:lnTo>
                  <a:lnTo>
                    <a:pt x="91287" y="124460"/>
                  </a:lnTo>
                  <a:lnTo>
                    <a:pt x="77711" y="124460"/>
                  </a:lnTo>
                  <a:lnTo>
                    <a:pt x="77711" y="112750"/>
                  </a:lnTo>
                  <a:lnTo>
                    <a:pt x="76123" y="111163"/>
                  </a:lnTo>
                  <a:lnTo>
                    <a:pt x="72212" y="111163"/>
                  </a:lnTo>
                  <a:lnTo>
                    <a:pt x="70612" y="112750"/>
                  </a:lnTo>
                  <a:lnTo>
                    <a:pt x="70612" y="124460"/>
                  </a:lnTo>
                  <a:lnTo>
                    <a:pt x="56451" y="124460"/>
                  </a:lnTo>
                  <a:lnTo>
                    <a:pt x="56451" y="123609"/>
                  </a:lnTo>
                  <a:lnTo>
                    <a:pt x="56451" y="112750"/>
                  </a:lnTo>
                  <a:lnTo>
                    <a:pt x="54851" y="111163"/>
                  </a:lnTo>
                  <a:lnTo>
                    <a:pt x="50939" y="111163"/>
                  </a:lnTo>
                  <a:lnTo>
                    <a:pt x="49352" y="112750"/>
                  </a:lnTo>
                  <a:lnTo>
                    <a:pt x="49352" y="123609"/>
                  </a:lnTo>
                  <a:lnTo>
                    <a:pt x="32715" y="118960"/>
                  </a:lnTo>
                  <a:lnTo>
                    <a:pt x="19431" y="110883"/>
                  </a:lnTo>
                  <a:lnTo>
                    <a:pt x="10629" y="100139"/>
                  </a:lnTo>
                  <a:lnTo>
                    <a:pt x="7556" y="87960"/>
                  </a:lnTo>
                  <a:lnTo>
                    <a:pt x="7442" y="64681"/>
                  </a:lnTo>
                  <a:lnTo>
                    <a:pt x="16776" y="74168"/>
                  </a:lnTo>
                  <a:lnTo>
                    <a:pt x="29171" y="81508"/>
                  </a:lnTo>
                  <a:lnTo>
                    <a:pt x="43980" y="86271"/>
                  </a:lnTo>
                  <a:lnTo>
                    <a:pt x="60591" y="87960"/>
                  </a:lnTo>
                  <a:lnTo>
                    <a:pt x="169240" y="87960"/>
                  </a:lnTo>
                  <a:lnTo>
                    <a:pt x="169240" y="80860"/>
                  </a:lnTo>
                  <a:lnTo>
                    <a:pt x="120484" y="80860"/>
                  </a:lnTo>
                  <a:lnTo>
                    <a:pt x="120484" y="64681"/>
                  </a:lnTo>
                  <a:lnTo>
                    <a:pt x="120484" y="43980"/>
                  </a:lnTo>
                  <a:lnTo>
                    <a:pt x="115747" y="26885"/>
                  </a:lnTo>
                  <a:lnTo>
                    <a:pt x="113576" y="24536"/>
                  </a:lnTo>
                  <a:lnTo>
                    <a:pt x="113576" y="44018"/>
                  </a:lnTo>
                  <a:lnTo>
                    <a:pt x="113576" y="64681"/>
                  </a:lnTo>
                  <a:lnTo>
                    <a:pt x="113576" y="80860"/>
                  </a:lnTo>
                  <a:lnTo>
                    <a:pt x="93014" y="80860"/>
                  </a:lnTo>
                  <a:lnTo>
                    <a:pt x="98831" y="77787"/>
                  </a:lnTo>
                  <a:lnTo>
                    <a:pt x="104203" y="74028"/>
                  </a:lnTo>
                  <a:lnTo>
                    <a:pt x="109080" y="69646"/>
                  </a:lnTo>
                  <a:lnTo>
                    <a:pt x="113398" y="64681"/>
                  </a:lnTo>
                  <a:lnTo>
                    <a:pt x="113576" y="64681"/>
                  </a:lnTo>
                  <a:lnTo>
                    <a:pt x="113576" y="44018"/>
                  </a:lnTo>
                  <a:lnTo>
                    <a:pt x="109397" y="58356"/>
                  </a:lnTo>
                  <a:lnTo>
                    <a:pt x="98005" y="70091"/>
                  </a:lnTo>
                  <a:lnTo>
                    <a:pt x="81114" y="78003"/>
                  </a:lnTo>
                  <a:lnTo>
                    <a:pt x="60413" y="80899"/>
                  </a:lnTo>
                  <a:lnTo>
                    <a:pt x="39712" y="78003"/>
                  </a:lnTo>
                  <a:lnTo>
                    <a:pt x="22821" y="70091"/>
                  </a:lnTo>
                  <a:lnTo>
                    <a:pt x="17576" y="64681"/>
                  </a:lnTo>
                  <a:lnTo>
                    <a:pt x="11442" y="58356"/>
                  </a:lnTo>
                  <a:lnTo>
                    <a:pt x="22898" y="17945"/>
                  </a:lnTo>
                  <a:lnTo>
                    <a:pt x="60413" y="7124"/>
                  </a:lnTo>
                  <a:lnTo>
                    <a:pt x="81051" y="10033"/>
                  </a:lnTo>
                  <a:lnTo>
                    <a:pt x="97955" y="17945"/>
                  </a:lnTo>
                  <a:lnTo>
                    <a:pt x="109372" y="29667"/>
                  </a:lnTo>
                  <a:lnTo>
                    <a:pt x="113576" y="44018"/>
                  </a:lnTo>
                  <a:lnTo>
                    <a:pt x="113576" y="24536"/>
                  </a:lnTo>
                  <a:lnTo>
                    <a:pt x="102844" y="12903"/>
                  </a:lnTo>
                  <a:lnTo>
                    <a:pt x="91109" y="7124"/>
                  </a:lnTo>
                  <a:lnTo>
                    <a:pt x="83693" y="3467"/>
                  </a:lnTo>
                  <a:lnTo>
                    <a:pt x="60236" y="0"/>
                  </a:lnTo>
                  <a:lnTo>
                    <a:pt x="36791" y="3467"/>
                  </a:lnTo>
                  <a:lnTo>
                    <a:pt x="17640" y="12903"/>
                  </a:lnTo>
                  <a:lnTo>
                    <a:pt x="4724" y="26885"/>
                  </a:lnTo>
                  <a:lnTo>
                    <a:pt x="0" y="43980"/>
                  </a:lnTo>
                  <a:lnTo>
                    <a:pt x="101" y="87960"/>
                  </a:lnTo>
                  <a:lnTo>
                    <a:pt x="4025" y="103403"/>
                  </a:lnTo>
                  <a:lnTo>
                    <a:pt x="15100" y="116662"/>
                  </a:lnTo>
                  <a:lnTo>
                    <a:pt x="31699" y="126276"/>
                  </a:lnTo>
                  <a:lnTo>
                    <a:pt x="52298" y="131114"/>
                  </a:lnTo>
                  <a:lnTo>
                    <a:pt x="52908" y="131114"/>
                  </a:lnTo>
                  <a:lnTo>
                    <a:pt x="55346" y="131330"/>
                  </a:lnTo>
                  <a:lnTo>
                    <a:pt x="57835" y="131508"/>
                  </a:lnTo>
                  <a:lnTo>
                    <a:pt x="174739" y="131508"/>
                  </a:lnTo>
                  <a:lnTo>
                    <a:pt x="176339" y="129921"/>
                  </a:lnTo>
                  <a:lnTo>
                    <a:pt x="176339" y="124460"/>
                  </a:lnTo>
                  <a:lnTo>
                    <a:pt x="176339" y="82461"/>
                  </a:lnTo>
                  <a:close/>
                </a:path>
              </a:pathLst>
            </a:custGeom>
            <a:solidFill>
              <a:srgbClr val="847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070470" y="3938553"/>
            <a:ext cx="140335" cy="128905"/>
          </a:xfrm>
          <a:custGeom>
            <a:avLst/>
            <a:gdLst/>
            <a:ahLst/>
            <a:cxnLst/>
            <a:rect l="l" t="t" r="r" b="b"/>
            <a:pathLst>
              <a:path w="140334" h="128904">
                <a:moveTo>
                  <a:pt x="98068" y="122749"/>
                </a:moveTo>
                <a:lnTo>
                  <a:pt x="42225" y="122749"/>
                </a:lnTo>
                <a:lnTo>
                  <a:pt x="40922" y="124061"/>
                </a:lnTo>
                <a:lnTo>
                  <a:pt x="40922" y="127288"/>
                </a:lnTo>
                <a:lnTo>
                  <a:pt x="42225" y="128600"/>
                </a:lnTo>
                <a:lnTo>
                  <a:pt x="98068" y="128600"/>
                </a:lnTo>
                <a:lnTo>
                  <a:pt x="99371" y="127288"/>
                </a:lnTo>
                <a:lnTo>
                  <a:pt x="99371" y="124061"/>
                </a:lnTo>
                <a:lnTo>
                  <a:pt x="98068" y="122749"/>
                </a:lnTo>
                <a:close/>
              </a:path>
              <a:path w="140334" h="128904">
                <a:moveTo>
                  <a:pt x="87669" y="105213"/>
                </a:moveTo>
                <a:lnTo>
                  <a:pt x="52624" y="105213"/>
                </a:lnTo>
                <a:lnTo>
                  <a:pt x="52499" y="109885"/>
                </a:lnTo>
                <a:lnTo>
                  <a:pt x="51613" y="117341"/>
                </a:lnTo>
                <a:lnTo>
                  <a:pt x="47018" y="122155"/>
                </a:lnTo>
                <a:lnTo>
                  <a:pt x="45638" y="122749"/>
                </a:lnTo>
                <a:lnTo>
                  <a:pt x="94655" y="122749"/>
                </a:lnTo>
                <a:lnTo>
                  <a:pt x="93246" y="122146"/>
                </a:lnTo>
                <a:lnTo>
                  <a:pt x="88695" y="117341"/>
                </a:lnTo>
                <a:lnTo>
                  <a:pt x="87802" y="109876"/>
                </a:lnTo>
                <a:lnTo>
                  <a:pt x="87669" y="105213"/>
                </a:lnTo>
                <a:close/>
              </a:path>
              <a:path w="140334" h="128904">
                <a:moveTo>
                  <a:pt x="135045" y="0"/>
                </a:moveTo>
                <a:lnTo>
                  <a:pt x="5248" y="0"/>
                </a:lnTo>
                <a:lnTo>
                  <a:pt x="0" y="5248"/>
                </a:lnTo>
                <a:lnTo>
                  <a:pt x="0" y="99974"/>
                </a:lnTo>
                <a:lnTo>
                  <a:pt x="5248" y="105213"/>
                </a:lnTo>
                <a:lnTo>
                  <a:pt x="135045" y="105213"/>
                </a:lnTo>
                <a:lnTo>
                  <a:pt x="140285" y="99974"/>
                </a:lnTo>
                <a:lnTo>
                  <a:pt x="140285" y="99389"/>
                </a:lnTo>
                <a:lnTo>
                  <a:pt x="66915" y="99389"/>
                </a:lnTo>
                <a:lnTo>
                  <a:pt x="64282" y="96756"/>
                </a:lnTo>
                <a:lnTo>
                  <a:pt x="64282" y="90293"/>
                </a:lnTo>
                <a:lnTo>
                  <a:pt x="66915" y="87660"/>
                </a:lnTo>
                <a:lnTo>
                  <a:pt x="140285" y="87660"/>
                </a:lnTo>
                <a:lnTo>
                  <a:pt x="140285" y="81835"/>
                </a:lnTo>
                <a:lnTo>
                  <a:pt x="11693" y="81835"/>
                </a:lnTo>
                <a:lnTo>
                  <a:pt x="11693" y="11693"/>
                </a:lnTo>
                <a:lnTo>
                  <a:pt x="140285" y="11693"/>
                </a:lnTo>
                <a:lnTo>
                  <a:pt x="140285" y="5248"/>
                </a:lnTo>
                <a:lnTo>
                  <a:pt x="135045" y="0"/>
                </a:lnTo>
                <a:close/>
              </a:path>
              <a:path w="140334" h="128904">
                <a:moveTo>
                  <a:pt x="140285" y="87660"/>
                </a:moveTo>
                <a:lnTo>
                  <a:pt x="73378" y="87660"/>
                </a:lnTo>
                <a:lnTo>
                  <a:pt x="76011" y="90293"/>
                </a:lnTo>
                <a:lnTo>
                  <a:pt x="76011" y="96756"/>
                </a:lnTo>
                <a:lnTo>
                  <a:pt x="73378" y="99389"/>
                </a:lnTo>
                <a:lnTo>
                  <a:pt x="140285" y="99389"/>
                </a:lnTo>
                <a:lnTo>
                  <a:pt x="140285" y="87660"/>
                </a:lnTo>
                <a:close/>
              </a:path>
              <a:path w="140334" h="128904">
                <a:moveTo>
                  <a:pt x="140285" y="11693"/>
                </a:moveTo>
                <a:lnTo>
                  <a:pt x="128600" y="11693"/>
                </a:lnTo>
                <a:lnTo>
                  <a:pt x="128600" y="81835"/>
                </a:lnTo>
                <a:lnTo>
                  <a:pt x="140285" y="81835"/>
                </a:lnTo>
                <a:lnTo>
                  <a:pt x="140285" y="11693"/>
                </a:lnTo>
                <a:close/>
              </a:path>
            </a:pathLst>
          </a:custGeom>
          <a:solidFill>
            <a:srgbClr val="847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DB4B146-F3D3-DF6D-D819-173942815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146" y="792011"/>
            <a:ext cx="2450939" cy="15126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14529" y="0"/>
            <a:ext cx="7689850" cy="6282690"/>
            <a:chOff x="12414529" y="0"/>
            <a:chExt cx="7689850" cy="6282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93693" y="0"/>
              <a:ext cx="3410406" cy="62825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414529" y="879547"/>
              <a:ext cx="5151755" cy="4523740"/>
            </a:xfrm>
            <a:custGeom>
              <a:avLst/>
              <a:gdLst/>
              <a:ahLst/>
              <a:cxnLst/>
              <a:rect l="l" t="t" r="r" b="b"/>
              <a:pathLst>
                <a:path w="5151755" h="4523740">
                  <a:moveTo>
                    <a:pt x="5151664" y="0"/>
                  </a:moveTo>
                  <a:lnTo>
                    <a:pt x="0" y="0"/>
                  </a:lnTo>
                  <a:lnTo>
                    <a:pt x="0" y="4523413"/>
                  </a:lnTo>
                  <a:lnTo>
                    <a:pt x="5151664" y="4523413"/>
                  </a:lnTo>
                  <a:lnTo>
                    <a:pt x="5151664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79547"/>
            <a:ext cx="5342854" cy="452341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414529" y="879547"/>
            <a:ext cx="5151755" cy="440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343025" marR="1287780" algn="just">
              <a:lnSpc>
                <a:spcPct val="112400"/>
              </a:lnSpc>
              <a:spcBef>
                <a:spcPts val="565"/>
              </a:spcBef>
            </a:pPr>
            <a:r>
              <a:rPr sz="1450" b="1" spc="10" dirty="0">
                <a:solidFill>
                  <a:srgbClr val="FFD203"/>
                </a:solidFill>
                <a:latin typeface="Arial"/>
                <a:cs typeface="Arial"/>
              </a:rPr>
              <a:t>Lo </a:t>
            </a:r>
            <a:r>
              <a:rPr sz="1450" b="1" spc="55" dirty="0">
                <a:solidFill>
                  <a:srgbClr val="FFD203"/>
                </a:solidFill>
                <a:latin typeface="Arial"/>
                <a:cs typeface="Arial"/>
              </a:rPr>
              <a:t>tienes </a:t>
            </a:r>
            <a:r>
              <a:rPr sz="1450" b="1" spc="30" dirty="0">
                <a:solidFill>
                  <a:srgbClr val="FFD203"/>
                </a:solidFill>
                <a:latin typeface="Arial"/>
                <a:cs typeface="Arial"/>
              </a:rPr>
              <a:t>todo</a:t>
            </a:r>
            <a:r>
              <a:rPr sz="750" spc="30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piscina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amplias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áreas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verdes</a:t>
            </a:r>
            <a:r>
              <a:rPr sz="7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7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zona</a:t>
            </a:r>
            <a:r>
              <a:rPr sz="7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7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juegos,</a:t>
            </a:r>
            <a:r>
              <a:rPr sz="7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7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poder</a:t>
            </a:r>
            <a:r>
              <a:rPr sz="7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disfrutar</a:t>
            </a:r>
            <a:r>
              <a:rPr sz="7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tu</a:t>
            </a:r>
            <a:endParaRPr sz="750">
              <a:latin typeface="Arial MT"/>
              <a:cs typeface="Arial MT"/>
            </a:endParaRPr>
          </a:p>
          <a:p>
            <a:pPr marL="1343025" marR="1287145" algn="just">
              <a:lnSpc>
                <a:spcPct val="139600"/>
              </a:lnSpc>
            </a:pP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departamento junto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tu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familia y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amigos. Simplificarte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significa más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tiempo,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en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Las Malvas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encontrarás oficinas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profesionales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exteriores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que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generan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una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combinación </a:t>
            </a:r>
            <a:r>
              <a:rPr sz="750" spc="-1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perfecta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puedas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mantener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Arial MT"/>
                <a:cs typeface="Arial MT"/>
              </a:rPr>
              <a:t>todo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aún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más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cerca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750" spc="-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sacarle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el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máximo provecho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tu propio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tiempo...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Porque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 lo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buscamos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es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simplifiques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tu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vida.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2721" y="1198433"/>
            <a:ext cx="6946265" cy="388564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26768" y="877739"/>
            <a:ext cx="2577330" cy="452132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3764080" y="5285708"/>
            <a:ext cx="2557145" cy="114300"/>
          </a:xfrm>
          <a:custGeom>
            <a:avLst/>
            <a:gdLst/>
            <a:ahLst/>
            <a:cxnLst/>
            <a:rect l="l" t="t" r="r" b="b"/>
            <a:pathLst>
              <a:path w="2557144" h="114300">
                <a:moveTo>
                  <a:pt x="2556957" y="0"/>
                </a:moveTo>
                <a:lnTo>
                  <a:pt x="0" y="0"/>
                </a:lnTo>
                <a:lnTo>
                  <a:pt x="0" y="113848"/>
                </a:lnTo>
                <a:lnTo>
                  <a:pt x="2556957" y="113848"/>
                </a:lnTo>
                <a:lnTo>
                  <a:pt x="2556957" y="0"/>
                </a:lnTo>
                <a:close/>
              </a:path>
            </a:pathLst>
          </a:custGeom>
          <a:solidFill>
            <a:srgbClr val="FFD20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79538"/>
            <a:ext cx="11986895" cy="4528185"/>
            <a:chOff x="0" y="879538"/>
            <a:chExt cx="11986895" cy="4528185"/>
          </a:xfrm>
        </p:grpSpPr>
        <p:sp>
          <p:nvSpPr>
            <p:cNvPr id="3" name="object 3"/>
            <p:cNvSpPr/>
            <p:nvPr/>
          </p:nvSpPr>
          <p:spPr>
            <a:xfrm>
              <a:off x="0" y="879538"/>
              <a:ext cx="8189595" cy="4523740"/>
            </a:xfrm>
            <a:custGeom>
              <a:avLst/>
              <a:gdLst/>
              <a:ahLst/>
              <a:cxnLst/>
              <a:rect l="l" t="t" r="r" b="b"/>
              <a:pathLst>
                <a:path w="8189595" h="4523740">
                  <a:moveTo>
                    <a:pt x="8189504" y="0"/>
                  </a:moveTo>
                  <a:lnTo>
                    <a:pt x="0" y="0"/>
                  </a:lnTo>
                  <a:lnTo>
                    <a:pt x="0" y="4523422"/>
                  </a:lnTo>
                  <a:lnTo>
                    <a:pt x="8189504" y="4523422"/>
                  </a:lnTo>
                  <a:lnTo>
                    <a:pt x="8189504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6868" y="5203109"/>
              <a:ext cx="2557145" cy="204470"/>
            </a:xfrm>
            <a:custGeom>
              <a:avLst/>
              <a:gdLst/>
              <a:ahLst/>
              <a:cxnLst/>
              <a:rect l="l" t="t" r="r" b="b"/>
              <a:pathLst>
                <a:path w="2557145" h="204470">
                  <a:moveTo>
                    <a:pt x="2556957" y="0"/>
                  </a:moveTo>
                  <a:lnTo>
                    <a:pt x="0" y="0"/>
                  </a:lnTo>
                  <a:lnTo>
                    <a:pt x="0" y="204062"/>
                  </a:lnTo>
                  <a:lnTo>
                    <a:pt x="2556957" y="204062"/>
                  </a:lnTo>
                  <a:lnTo>
                    <a:pt x="2556957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4179" y="879538"/>
              <a:ext cx="8042437" cy="452342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879538"/>
            <a:ext cx="8189595" cy="432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733425" indent="-69850">
              <a:lnSpc>
                <a:spcPct val="100000"/>
              </a:lnSpc>
              <a:buChar char="·"/>
              <a:tabLst>
                <a:tab pos="734060" algn="l"/>
              </a:tabLst>
            </a:pP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Hall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doble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altura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deptos.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dúplex</a:t>
            </a:r>
            <a:endParaRPr sz="950">
              <a:latin typeface="Arial"/>
              <a:cs typeface="Arial"/>
            </a:endParaRPr>
          </a:p>
          <a:p>
            <a:pPr marL="733425" indent="-69850">
              <a:lnSpc>
                <a:spcPct val="100000"/>
              </a:lnSpc>
              <a:spcBef>
                <a:spcPts val="955"/>
              </a:spcBef>
              <a:buChar char="·"/>
              <a:tabLst>
                <a:tab pos="734060" algn="l"/>
              </a:tabLst>
            </a:pP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Bicicletero</a:t>
            </a:r>
            <a:r>
              <a:rPr sz="9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equipado</a:t>
            </a:r>
            <a:endParaRPr sz="950">
              <a:latin typeface="Arial"/>
              <a:cs typeface="Arial"/>
            </a:endParaRPr>
          </a:p>
          <a:p>
            <a:pPr marL="733425" indent="-69850">
              <a:lnSpc>
                <a:spcPct val="100000"/>
              </a:lnSpc>
              <a:spcBef>
                <a:spcPts val="955"/>
              </a:spcBef>
              <a:buChar char="·"/>
              <a:tabLst>
                <a:tab pos="734060" algn="l"/>
              </a:tabLst>
            </a:pP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Sala</a:t>
            </a:r>
            <a:r>
              <a:rPr sz="9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multiuso</a:t>
            </a: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9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35" dirty="0">
                <a:solidFill>
                  <a:srgbClr val="FFFFFF"/>
                </a:solidFill>
                <a:latin typeface="Arial"/>
                <a:cs typeface="Arial"/>
              </a:rPr>
              <a:t>co-work</a:t>
            </a:r>
            <a:endParaRPr sz="950">
              <a:latin typeface="Arial"/>
              <a:cs typeface="Arial"/>
            </a:endParaRPr>
          </a:p>
          <a:p>
            <a:pPr marL="733425" indent="-69850">
              <a:lnSpc>
                <a:spcPct val="100000"/>
              </a:lnSpc>
              <a:spcBef>
                <a:spcPts val="950"/>
              </a:spcBef>
              <a:buChar char="·"/>
              <a:tabLst>
                <a:tab pos="734060" algn="l"/>
              </a:tabLst>
            </a:pP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Piscina</a:t>
            </a:r>
            <a:r>
              <a:rPr sz="9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exterior</a:t>
            </a:r>
            <a:endParaRPr sz="950">
              <a:latin typeface="Arial"/>
              <a:cs typeface="Arial"/>
            </a:endParaRPr>
          </a:p>
          <a:p>
            <a:pPr marL="733425" indent="-69850">
              <a:lnSpc>
                <a:spcPct val="100000"/>
              </a:lnSpc>
              <a:spcBef>
                <a:spcPts val="955"/>
              </a:spcBef>
              <a:buChar char="·"/>
              <a:tabLst>
                <a:tab pos="734060" algn="l"/>
              </a:tabLst>
            </a:pP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Amplias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áreas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verdes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zona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juegos</a:t>
            </a:r>
            <a:endParaRPr sz="950">
              <a:latin typeface="Arial"/>
              <a:cs typeface="Arial"/>
            </a:endParaRPr>
          </a:p>
          <a:p>
            <a:pPr marL="733425" indent="-69850">
              <a:lnSpc>
                <a:spcPct val="100000"/>
              </a:lnSpc>
              <a:spcBef>
                <a:spcPts val="955"/>
              </a:spcBef>
              <a:buChar char="·"/>
              <a:tabLst>
                <a:tab pos="734060" algn="l"/>
              </a:tabLst>
            </a:pP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Bodega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30" dirty="0">
                <a:solidFill>
                  <a:srgbClr val="FFFFFF"/>
                </a:solidFill>
                <a:latin typeface="Arial"/>
                <a:cs typeface="Arial"/>
              </a:rPr>
              <a:t>e-Commerce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Conserjería</a:t>
            </a:r>
            <a:endParaRPr sz="9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58541" y="878235"/>
            <a:ext cx="4112319" cy="28717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62069" y="3819922"/>
            <a:ext cx="4104278" cy="159031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36029" y="879538"/>
            <a:ext cx="3868070" cy="4523422"/>
          </a:xfrm>
          <a:prstGeom prst="rect">
            <a:avLst/>
          </a:prstGeom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F016D53-D3D0-5083-8048-20A4457DC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50" y="442595"/>
            <a:ext cx="3276600" cy="20222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9538"/>
            <a:ext cx="9199443" cy="452342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276119" y="879538"/>
            <a:ext cx="10828020" cy="4523740"/>
            <a:chOff x="9276119" y="879538"/>
            <a:chExt cx="10828020" cy="45237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6119" y="879538"/>
              <a:ext cx="6890334" cy="452342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166347" y="1163415"/>
              <a:ext cx="3938270" cy="3969385"/>
            </a:xfrm>
            <a:custGeom>
              <a:avLst/>
              <a:gdLst/>
              <a:ahLst/>
              <a:cxnLst/>
              <a:rect l="l" t="t" r="r" b="b"/>
              <a:pathLst>
                <a:path w="3938269" h="3969385">
                  <a:moveTo>
                    <a:pt x="3937751" y="0"/>
                  </a:moveTo>
                  <a:lnTo>
                    <a:pt x="0" y="0"/>
                  </a:lnTo>
                  <a:lnTo>
                    <a:pt x="0" y="3968975"/>
                  </a:lnTo>
                  <a:lnTo>
                    <a:pt x="3937751" y="3968975"/>
                  </a:lnTo>
                  <a:lnTo>
                    <a:pt x="3937751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837694" y="1947899"/>
            <a:ext cx="2541270" cy="9169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R="5080" algn="just">
              <a:lnSpc>
                <a:spcPct val="112400"/>
              </a:lnSpc>
              <a:spcBef>
                <a:spcPts val="270"/>
              </a:spcBef>
            </a:pPr>
            <a:r>
              <a:rPr sz="750" b="0" spc="5" dirty="0">
                <a:latin typeface="Arial MT"/>
                <a:cs typeface="Arial MT"/>
              </a:rPr>
              <a:t>Descubre sus </a:t>
            </a:r>
            <a:r>
              <a:rPr sz="1450" spc="55" dirty="0">
                <a:solidFill>
                  <a:srgbClr val="FFD203"/>
                </a:solidFill>
              </a:rPr>
              <a:t>departamentos </a:t>
            </a:r>
            <a:r>
              <a:rPr sz="750" b="0" spc="15" dirty="0">
                <a:latin typeface="Arial MT"/>
                <a:cs typeface="Arial MT"/>
              </a:rPr>
              <a:t>de </a:t>
            </a:r>
            <a:r>
              <a:rPr sz="750" b="0" spc="10" dirty="0">
                <a:latin typeface="Arial MT"/>
                <a:cs typeface="Arial MT"/>
              </a:rPr>
              <a:t>2 </a:t>
            </a:r>
            <a:r>
              <a:rPr sz="750" b="0" spc="5" dirty="0">
                <a:latin typeface="Arial MT"/>
                <a:cs typeface="Arial MT"/>
              </a:rPr>
              <a:t>y </a:t>
            </a:r>
            <a:r>
              <a:rPr sz="750" b="0" spc="10" dirty="0">
                <a:latin typeface="Arial MT"/>
                <a:cs typeface="Arial MT"/>
              </a:rPr>
              <a:t>3 </a:t>
            </a:r>
            <a:r>
              <a:rPr sz="750" b="0" spc="15" dirty="0">
                <a:latin typeface="Arial MT"/>
                <a:cs typeface="Arial MT"/>
              </a:rPr>
              <a:t> dormitorios</a:t>
            </a:r>
            <a:r>
              <a:rPr sz="750" b="0" spc="50" dirty="0">
                <a:latin typeface="Arial MT"/>
                <a:cs typeface="Arial MT"/>
              </a:rPr>
              <a:t> </a:t>
            </a:r>
            <a:r>
              <a:rPr sz="750" b="0" spc="20" dirty="0">
                <a:latin typeface="Arial MT"/>
                <a:cs typeface="Arial MT"/>
              </a:rPr>
              <a:t>con</a:t>
            </a:r>
            <a:r>
              <a:rPr sz="750" b="0" spc="45" dirty="0">
                <a:latin typeface="Arial MT"/>
                <a:cs typeface="Arial MT"/>
              </a:rPr>
              <a:t> </a:t>
            </a:r>
            <a:r>
              <a:rPr sz="750" b="0" spc="10" dirty="0">
                <a:latin typeface="Arial MT"/>
                <a:cs typeface="Arial MT"/>
              </a:rPr>
              <a:t>amplias</a:t>
            </a:r>
            <a:r>
              <a:rPr sz="750" b="0" spc="55" dirty="0">
                <a:latin typeface="Arial MT"/>
                <a:cs typeface="Arial MT"/>
              </a:rPr>
              <a:t> </a:t>
            </a:r>
            <a:r>
              <a:rPr sz="750" b="0" dirty="0">
                <a:latin typeface="Arial MT"/>
                <a:cs typeface="Arial MT"/>
              </a:rPr>
              <a:t>terrazas</a:t>
            </a:r>
            <a:r>
              <a:rPr sz="750" b="0" spc="65" dirty="0">
                <a:latin typeface="Arial MT"/>
                <a:cs typeface="Arial MT"/>
              </a:rPr>
              <a:t> </a:t>
            </a:r>
            <a:r>
              <a:rPr sz="750" b="0" spc="5" dirty="0">
                <a:latin typeface="Arial MT"/>
                <a:cs typeface="Arial MT"/>
              </a:rPr>
              <a:t>y</a:t>
            </a:r>
            <a:r>
              <a:rPr sz="750" b="0" spc="60" dirty="0">
                <a:latin typeface="Arial MT"/>
                <a:cs typeface="Arial MT"/>
              </a:rPr>
              <a:t> </a:t>
            </a:r>
            <a:r>
              <a:rPr sz="750" b="0" spc="15" dirty="0">
                <a:latin typeface="Arial MT"/>
                <a:cs typeface="Arial MT"/>
              </a:rPr>
              <a:t>departamentos</a:t>
            </a:r>
            <a:r>
              <a:rPr sz="750" b="0" spc="50" dirty="0">
                <a:latin typeface="Arial MT"/>
                <a:cs typeface="Arial MT"/>
              </a:rPr>
              <a:t> </a:t>
            </a:r>
            <a:r>
              <a:rPr sz="750" b="0" dirty="0">
                <a:latin typeface="Arial MT"/>
                <a:cs typeface="Arial MT"/>
              </a:rPr>
              <a:t>en</a:t>
            </a:r>
            <a:endParaRPr sz="750">
              <a:latin typeface="Arial MT"/>
              <a:cs typeface="Arial MT"/>
            </a:endParaRPr>
          </a:p>
          <a:p>
            <a:pPr marR="5080" algn="just">
              <a:lnSpc>
                <a:spcPct val="139600"/>
              </a:lnSpc>
            </a:pPr>
            <a:r>
              <a:rPr sz="750" b="0" spc="10" dirty="0">
                <a:latin typeface="Arial MT"/>
                <a:cs typeface="Arial MT"/>
              </a:rPr>
              <a:t>primer</a:t>
            </a:r>
            <a:r>
              <a:rPr sz="750" b="0" spc="-15" dirty="0">
                <a:latin typeface="Arial MT"/>
                <a:cs typeface="Arial MT"/>
              </a:rPr>
              <a:t> </a:t>
            </a:r>
            <a:r>
              <a:rPr sz="750" b="0" spc="15" dirty="0">
                <a:latin typeface="Arial MT"/>
                <a:cs typeface="Arial MT"/>
              </a:rPr>
              <a:t>piso</a:t>
            </a:r>
            <a:r>
              <a:rPr sz="750" b="0" spc="-15" dirty="0">
                <a:latin typeface="Arial MT"/>
                <a:cs typeface="Arial MT"/>
              </a:rPr>
              <a:t> </a:t>
            </a:r>
            <a:r>
              <a:rPr sz="750" b="0" spc="20" dirty="0">
                <a:latin typeface="Arial MT"/>
                <a:cs typeface="Arial MT"/>
              </a:rPr>
              <a:t>con</a:t>
            </a:r>
            <a:r>
              <a:rPr sz="750" b="0" spc="-15" dirty="0">
                <a:latin typeface="Arial MT"/>
                <a:cs typeface="Arial MT"/>
              </a:rPr>
              <a:t> </a:t>
            </a:r>
            <a:r>
              <a:rPr sz="750" b="0" spc="-5" dirty="0">
                <a:latin typeface="Arial MT"/>
                <a:cs typeface="Arial MT"/>
              </a:rPr>
              <a:t>áreas</a:t>
            </a:r>
            <a:r>
              <a:rPr sz="750" b="0" spc="-10" dirty="0">
                <a:latin typeface="Arial MT"/>
                <a:cs typeface="Arial MT"/>
              </a:rPr>
              <a:t> </a:t>
            </a:r>
            <a:r>
              <a:rPr sz="750" b="0" spc="5" dirty="0">
                <a:latin typeface="Arial MT"/>
                <a:cs typeface="Arial MT"/>
              </a:rPr>
              <a:t>verdes</a:t>
            </a:r>
            <a:r>
              <a:rPr sz="750" b="0" spc="-15" dirty="0">
                <a:latin typeface="Arial MT"/>
                <a:cs typeface="Arial MT"/>
              </a:rPr>
              <a:t> </a:t>
            </a:r>
            <a:r>
              <a:rPr sz="750" b="0" spc="15" dirty="0">
                <a:latin typeface="Arial MT"/>
                <a:cs typeface="Arial MT"/>
              </a:rPr>
              <a:t>de</a:t>
            </a:r>
            <a:r>
              <a:rPr sz="750" b="0" spc="-15" dirty="0">
                <a:latin typeface="Arial MT"/>
                <a:cs typeface="Arial MT"/>
              </a:rPr>
              <a:t> </a:t>
            </a:r>
            <a:r>
              <a:rPr sz="750" b="0" spc="10" dirty="0">
                <a:latin typeface="Arial MT"/>
                <a:cs typeface="Arial MT"/>
              </a:rPr>
              <a:t>uso</a:t>
            </a:r>
            <a:r>
              <a:rPr sz="750" b="0" spc="-10" dirty="0">
                <a:latin typeface="Arial MT"/>
                <a:cs typeface="Arial MT"/>
              </a:rPr>
              <a:t> </a:t>
            </a:r>
            <a:r>
              <a:rPr sz="750" b="0" spc="10" dirty="0">
                <a:latin typeface="Arial MT"/>
                <a:cs typeface="Arial MT"/>
              </a:rPr>
              <a:t>exclusivo.</a:t>
            </a:r>
            <a:r>
              <a:rPr sz="750" b="0" spc="-15" dirty="0">
                <a:latin typeface="Arial MT"/>
                <a:cs typeface="Arial MT"/>
              </a:rPr>
              <a:t> </a:t>
            </a:r>
            <a:r>
              <a:rPr sz="750" b="0" spc="5" dirty="0">
                <a:latin typeface="Arial MT"/>
                <a:cs typeface="Arial MT"/>
              </a:rPr>
              <a:t>Disfruta</a:t>
            </a:r>
            <a:r>
              <a:rPr sz="750" b="0" spc="-15" dirty="0">
                <a:latin typeface="Arial MT"/>
                <a:cs typeface="Arial MT"/>
              </a:rPr>
              <a:t> </a:t>
            </a:r>
            <a:r>
              <a:rPr sz="750" b="0" spc="15" dirty="0">
                <a:latin typeface="Arial MT"/>
                <a:cs typeface="Arial MT"/>
              </a:rPr>
              <a:t>de </a:t>
            </a:r>
            <a:r>
              <a:rPr sz="750" b="0" spc="-195" dirty="0">
                <a:latin typeface="Arial MT"/>
                <a:cs typeface="Arial MT"/>
              </a:rPr>
              <a:t> </a:t>
            </a:r>
            <a:r>
              <a:rPr sz="750" b="0" spc="5" dirty="0">
                <a:latin typeface="Arial MT"/>
                <a:cs typeface="Arial MT"/>
              </a:rPr>
              <a:t>sus </a:t>
            </a:r>
            <a:r>
              <a:rPr sz="750" b="0" spc="10" dirty="0">
                <a:latin typeface="Arial MT"/>
                <a:cs typeface="Arial MT"/>
              </a:rPr>
              <a:t>espacios integrados, </a:t>
            </a:r>
            <a:r>
              <a:rPr sz="750" b="0" spc="15" dirty="0">
                <a:latin typeface="Arial MT"/>
                <a:cs typeface="Arial MT"/>
              </a:rPr>
              <a:t>que </a:t>
            </a:r>
            <a:r>
              <a:rPr sz="750" b="0" spc="10" dirty="0">
                <a:latin typeface="Arial MT"/>
                <a:cs typeface="Arial MT"/>
              </a:rPr>
              <a:t>gracias </a:t>
            </a:r>
            <a:r>
              <a:rPr sz="750" b="0" spc="-5" dirty="0">
                <a:latin typeface="Arial MT"/>
                <a:cs typeface="Arial MT"/>
              </a:rPr>
              <a:t>a </a:t>
            </a:r>
            <a:r>
              <a:rPr sz="750" b="0" spc="5" dirty="0">
                <a:latin typeface="Arial MT"/>
                <a:cs typeface="Arial MT"/>
              </a:rPr>
              <a:t>sus 2,45 </a:t>
            </a:r>
            <a:r>
              <a:rPr sz="750" b="0" spc="15" dirty="0">
                <a:latin typeface="Arial MT"/>
                <a:cs typeface="Arial MT"/>
              </a:rPr>
              <a:t>mts. de </a:t>
            </a:r>
            <a:r>
              <a:rPr sz="750" b="0" spc="20" dirty="0">
                <a:latin typeface="Arial MT"/>
                <a:cs typeface="Arial MT"/>
              </a:rPr>
              <a:t> </a:t>
            </a:r>
            <a:r>
              <a:rPr sz="750" b="0" spc="5" dirty="0">
                <a:latin typeface="Arial MT"/>
                <a:cs typeface="Arial MT"/>
              </a:rPr>
              <a:t>altura</a:t>
            </a:r>
            <a:r>
              <a:rPr sz="750" b="0" dirty="0">
                <a:latin typeface="Arial MT"/>
                <a:cs typeface="Arial MT"/>
              </a:rPr>
              <a:t> </a:t>
            </a:r>
            <a:r>
              <a:rPr sz="750" b="0" spc="10" dirty="0">
                <a:latin typeface="Arial MT"/>
                <a:cs typeface="Arial MT"/>
              </a:rPr>
              <a:t>interior</a:t>
            </a:r>
            <a:r>
              <a:rPr sz="750" b="0" spc="5" dirty="0">
                <a:latin typeface="Arial MT"/>
                <a:cs typeface="Arial MT"/>
              </a:rPr>
              <a:t> </a:t>
            </a:r>
            <a:r>
              <a:rPr sz="750" b="0" spc="10" dirty="0">
                <a:latin typeface="Arial MT"/>
                <a:cs typeface="Arial MT"/>
              </a:rPr>
              <a:t>logran</a:t>
            </a:r>
            <a:r>
              <a:rPr sz="750" b="0" spc="5" dirty="0">
                <a:latin typeface="Arial MT"/>
                <a:cs typeface="Arial MT"/>
              </a:rPr>
              <a:t> </a:t>
            </a:r>
            <a:r>
              <a:rPr sz="750" b="0" spc="10" dirty="0">
                <a:latin typeface="Arial MT"/>
                <a:cs typeface="Arial MT"/>
              </a:rPr>
              <a:t>dar</a:t>
            </a:r>
            <a:r>
              <a:rPr sz="750" b="0" spc="5" dirty="0">
                <a:latin typeface="Arial MT"/>
                <a:cs typeface="Arial MT"/>
              </a:rPr>
              <a:t> una </a:t>
            </a:r>
            <a:r>
              <a:rPr sz="750" b="0" spc="15" dirty="0">
                <a:latin typeface="Arial MT"/>
                <a:cs typeface="Arial MT"/>
              </a:rPr>
              <a:t>amplitud</a:t>
            </a:r>
            <a:r>
              <a:rPr sz="750" b="0" spc="5" dirty="0">
                <a:latin typeface="Arial MT"/>
                <a:cs typeface="Arial MT"/>
              </a:rPr>
              <a:t> </a:t>
            </a:r>
            <a:r>
              <a:rPr sz="750" b="0" spc="10" dirty="0">
                <a:latin typeface="Arial MT"/>
                <a:cs typeface="Arial MT"/>
              </a:rPr>
              <a:t>única.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23205" y="3149565"/>
            <a:ext cx="2379980" cy="1238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8580" indent="-69215">
              <a:lnSpc>
                <a:spcPct val="100000"/>
              </a:lnSpc>
              <a:spcBef>
                <a:spcPts val="125"/>
              </a:spcBef>
              <a:buChar char="·"/>
              <a:tabLst>
                <a:tab pos="69215" algn="l"/>
              </a:tabLst>
            </a:pP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Closet</a:t>
            </a:r>
            <a:r>
              <a:rPr sz="9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principal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vestidor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integrado</a:t>
            </a:r>
            <a:endParaRPr sz="950">
              <a:latin typeface="Arial"/>
              <a:cs typeface="Arial"/>
            </a:endParaRPr>
          </a:p>
          <a:p>
            <a:pPr marL="68580" indent="-69215">
              <a:lnSpc>
                <a:spcPct val="100000"/>
              </a:lnSpc>
              <a:spcBef>
                <a:spcPts val="955"/>
              </a:spcBef>
              <a:buChar char="·"/>
              <a:tabLst>
                <a:tab pos="69215" algn="l"/>
              </a:tabLst>
            </a:pP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Mubles</a:t>
            </a:r>
            <a:r>
              <a:rPr sz="9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diseñados</a:t>
            </a:r>
            <a:r>
              <a:rPr sz="9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9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Xilofor</a:t>
            </a:r>
            <a:endParaRPr sz="950">
              <a:latin typeface="Arial"/>
              <a:cs typeface="Arial"/>
            </a:endParaRPr>
          </a:p>
          <a:p>
            <a:pPr marL="68580" indent="-69215">
              <a:lnSpc>
                <a:spcPct val="100000"/>
              </a:lnSpc>
              <a:spcBef>
                <a:spcPts val="955"/>
              </a:spcBef>
              <a:buChar char="·"/>
              <a:tabLst>
                <a:tab pos="69215" algn="l"/>
              </a:tabLst>
            </a:pP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Cocinas</a:t>
            </a: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importadas</a:t>
            </a: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Johnson</a:t>
            </a:r>
            <a:endParaRPr sz="950">
              <a:latin typeface="Arial"/>
              <a:cs typeface="Arial"/>
            </a:endParaRPr>
          </a:p>
          <a:p>
            <a:pPr marL="68580" indent="-69215">
              <a:lnSpc>
                <a:spcPct val="100000"/>
              </a:lnSpc>
              <a:spcBef>
                <a:spcPts val="955"/>
              </a:spcBef>
              <a:buChar char="·"/>
              <a:tabLst>
                <a:tab pos="69215" algn="l"/>
              </a:tabLst>
            </a:pP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Hall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doble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altura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Arial"/>
                <a:cs typeface="Arial"/>
              </a:rPr>
              <a:t>depto.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Arial"/>
                <a:cs typeface="Arial"/>
              </a:rPr>
              <a:t>dúplex</a:t>
            </a:r>
            <a:endParaRPr sz="950">
              <a:latin typeface="Arial"/>
              <a:cs typeface="Arial"/>
            </a:endParaRPr>
          </a:p>
          <a:p>
            <a:pPr marL="68580" indent="-69215">
              <a:lnSpc>
                <a:spcPct val="100000"/>
              </a:lnSpc>
              <a:spcBef>
                <a:spcPts val="955"/>
              </a:spcBef>
              <a:buChar char="·"/>
              <a:tabLst>
                <a:tab pos="69215" algn="l"/>
              </a:tabLst>
            </a:pP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Interior</a:t>
            </a:r>
            <a:r>
              <a:rPr sz="9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Arial"/>
                <a:cs typeface="Arial"/>
              </a:rPr>
              <a:t>2,45</a:t>
            </a: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Arial"/>
                <a:cs typeface="Arial"/>
              </a:rPr>
              <a:t>m.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823207" y="1163424"/>
            <a:ext cx="2557145" cy="204470"/>
          </a:xfrm>
          <a:custGeom>
            <a:avLst/>
            <a:gdLst/>
            <a:ahLst/>
            <a:cxnLst/>
            <a:rect l="l" t="t" r="r" b="b"/>
            <a:pathLst>
              <a:path w="2557144" h="204469">
                <a:moveTo>
                  <a:pt x="2556957" y="0"/>
                </a:moveTo>
                <a:lnTo>
                  <a:pt x="0" y="0"/>
                </a:lnTo>
                <a:lnTo>
                  <a:pt x="0" y="204062"/>
                </a:lnTo>
                <a:lnTo>
                  <a:pt x="2556957" y="204062"/>
                </a:lnTo>
                <a:lnTo>
                  <a:pt x="2556957" y="0"/>
                </a:lnTo>
                <a:close/>
              </a:path>
            </a:pathLst>
          </a:custGeom>
          <a:solidFill>
            <a:srgbClr val="FFD20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1537" y="887748"/>
            <a:ext cx="8129642" cy="45070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7002" y="3322125"/>
            <a:ext cx="3665692" cy="20736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35291" y="882490"/>
            <a:ext cx="3684904" cy="2383155"/>
          </a:xfrm>
          <a:prstGeom prst="rect">
            <a:avLst/>
          </a:prstGeom>
          <a:solidFill>
            <a:srgbClr val="3C3C3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578485" marR="570230" indent="-635">
              <a:lnSpc>
                <a:spcPct val="72200"/>
              </a:lnSpc>
            </a:pP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Sorpréndete</a:t>
            </a:r>
            <a:r>
              <a:rPr sz="7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7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su</a:t>
            </a:r>
            <a:r>
              <a:rPr sz="7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50" b="1" spc="45" dirty="0">
                <a:solidFill>
                  <a:srgbClr val="FFD203"/>
                </a:solidFill>
                <a:latin typeface="Arial"/>
                <a:cs typeface="Arial"/>
              </a:rPr>
              <a:t>cocina</a:t>
            </a:r>
            <a:r>
              <a:rPr sz="1450" b="1" spc="250" dirty="0">
                <a:solidFill>
                  <a:srgbClr val="FFD203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FFD203"/>
                </a:solidFill>
                <a:latin typeface="Arial"/>
                <a:cs typeface="Arial"/>
              </a:rPr>
              <a:t>y</a:t>
            </a:r>
            <a:r>
              <a:rPr sz="1450" b="1" spc="245" dirty="0">
                <a:solidFill>
                  <a:srgbClr val="FFD203"/>
                </a:solidFill>
                <a:latin typeface="Arial"/>
                <a:cs typeface="Arial"/>
              </a:rPr>
              <a:t> </a:t>
            </a:r>
            <a:r>
              <a:rPr sz="1450" b="1" spc="45" dirty="0">
                <a:solidFill>
                  <a:srgbClr val="FFD203"/>
                </a:solidFill>
                <a:latin typeface="Arial"/>
                <a:cs typeface="Arial"/>
              </a:rPr>
              <a:t>walking </a:t>
            </a:r>
            <a:r>
              <a:rPr sz="1450" b="1" spc="-385" dirty="0">
                <a:solidFill>
                  <a:srgbClr val="FFD203"/>
                </a:solidFill>
                <a:latin typeface="Arial"/>
                <a:cs typeface="Arial"/>
              </a:rPr>
              <a:t> </a:t>
            </a:r>
            <a:r>
              <a:rPr sz="1450" b="1" spc="40" dirty="0">
                <a:solidFill>
                  <a:srgbClr val="FFD203"/>
                </a:solidFill>
                <a:latin typeface="Arial"/>
                <a:cs typeface="Arial"/>
              </a:rPr>
              <a:t>closet</a:t>
            </a:r>
            <a:r>
              <a:rPr sz="750" spc="4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75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Descubre</a:t>
            </a:r>
            <a:r>
              <a:rPr sz="75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Arial MT"/>
                <a:cs typeface="Arial MT"/>
              </a:rPr>
              <a:t>como</a:t>
            </a:r>
            <a:r>
              <a:rPr sz="75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75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espacios</a:t>
            </a:r>
            <a:r>
              <a:rPr sz="75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75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integran</a:t>
            </a:r>
            <a:endParaRPr sz="750">
              <a:latin typeface="Arial MT"/>
              <a:cs typeface="Arial MT"/>
            </a:endParaRPr>
          </a:p>
          <a:p>
            <a:pPr marL="578485">
              <a:lnSpc>
                <a:spcPct val="100000"/>
              </a:lnSpc>
              <a:spcBef>
                <a:spcPts val="215"/>
              </a:spcBef>
            </a:pP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75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dar</a:t>
            </a:r>
            <a:r>
              <a:rPr sz="750" spc="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750" spc="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armonía</a:t>
            </a:r>
            <a:r>
              <a:rPr sz="750" spc="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750" spc="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vanguardia</a:t>
            </a:r>
            <a:r>
              <a:rPr sz="750" spc="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750" spc="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cada</a:t>
            </a:r>
            <a:r>
              <a:rPr sz="750" spc="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rincón</a:t>
            </a:r>
            <a:r>
              <a:rPr sz="750" spc="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750" spc="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tu</a:t>
            </a:r>
            <a:endParaRPr sz="750">
              <a:latin typeface="Arial MT"/>
              <a:cs typeface="Arial MT"/>
            </a:endParaRPr>
          </a:p>
          <a:p>
            <a:pPr marL="578485">
              <a:lnSpc>
                <a:spcPct val="100000"/>
              </a:lnSpc>
              <a:spcBef>
                <a:spcPts val="355"/>
              </a:spcBef>
            </a:pP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próximo</a:t>
            </a:r>
            <a:r>
              <a:rPr sz="7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departamento.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937561" y="1170330"/>
            <a:ext cx="3166745" cy="1260475"/>
            <a:chOff x="16937561" y="1170330"/>
            <a:chExt cx="3166745" cy="1260475"/>
          </a:xfrm>
        </p:grpSpPr>
        <p:sp>
          <p:nvSpPr>
            <p:cNvPr id="6" name="object 6"/>
            <p:cNvSpPr/>
            <p:nvPr/>
          </p:nvSpPr>
          <p:spPr>
            <a:xfrm>
              <a:off x="16937561" y="1170330"/>
              <a:ext cx="3166745" cy="1259205"/>
            </a:xfrm>
            <a:custGeom>
              <a:avLst/>
              <a:gdLst/>
              <a:ahLst/>
              <a:cxnLst/>
              <a:rect l="l" t="t" r="r" b="b"/>
              <a:pathLst>
                <a:path w="3166744" h="1259205">
                  <a:moveTo>
                    <a:pt x="3166538" y="0"/>
                  </a:moveTo>
                  <a:lnTo>
                    <a:pt x="0" y="0"/>
                  </a:lnTo>
                  <a:lnTo>
                    <a:pt x="0" y="1258868"/>
                  </a:lnTo>
                  <a:lnTo>
                    <a:pt x="3166538" y="1258868"/>
                  </a:lnTo>
                  <a:lnTo>
                    <a:pt x="3166538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6082" y="1174045"/>
              <a:ext cx="1256501" cy="125650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6937561" y="3838796"/>
            <a:ext cx="3166745" cy="1262380"/>
            <a:chOff x="16937561" y="3838796"/>
            <a:chExt cx="3166745" cy="1262380"/>
          </a:xfrm>
        </p:grpSpPr>
        <p:sp>
          <p:nvSpPr>
            <p:cNvPr id="9" name="object 9"/>
            <p:cNvSpPr/>
            <p:nvPr/>
          </p:nvSpPr>
          <p:spPr>
            <a:xfrm>
              <a:off x="16937561" y="3838796"/>
              <a:ext cx="3166745" cy="1259205"/>
            </a:xfrm>
            <a:custGeom>
              <a:avLst/>
              <a:gdLst/>
              <a:ahLst/>
              <a:cxnLst/>
              <a:rect l="l" t="t" r="r" b="b"/>
              <a:pathLst>
                <a:path w="3166744" h="1259204">
                  <a:moveTo>
                    <a:pt x="3166538" y="0"/>
                  </a:moveTo>
                  <a:lnTo>
                    <a:pt x="0" y="0"/>
                  </a:lnTo>
                  <a:lnTo>
                    <a:pt x="0" y="1258877"/>
                  </a:lnTo>
                  <a:lnTo>
                    <a:pt x="3166538" y="1258877"/>
                  </a:lnTo>
                  <a:lnTo>
                    <a:pt x="3166538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96454" y="3844470"/>
              <a:ext cx="1256501" cy="125650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937561" y="1682932"/>
            <a:ext cx="316674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33855">
              <a:lnSpc>
                <a:spcPts val="1140"/>
              </a:lnSpc>
              <a:spcBef>
                <a:spcPts val="125"/>
              </a:spcBef>
            </a:pPr>
            <a:r>
              <a:rPr sz="950" b="1" spc="15" dirty="0">
                <a:solidFill>
                  <a:srgbClr val="3C3C3B"/>
                </a:solidFill>
                <a:latin typeface="Arial"/>
                <a:cs typeface="Arial"/>
              </a:rPr>
              <a:t>Artefactos</a:t>
            </a:r>
            <a:r>
              <a:rPr sz="950" b="1" spc="-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3C3C3B"/>
                </a:solidFill>
                <a:latin typeface="Arial"/>
                <a:cs typeface="Arial"/>
              </a:rPr>
              <a:t>integrados</a:t>
            </a:r>
            <a:endParaRPr sz="950">
              <a:latin typeface="Arial"/>
              <a:cs typeface="Arial"/>
            </a:endParaRPr>
          </a:p>
          <a:p>
            <a:pPr marL="1633855">
              <a:lnSpc>
                <a:spcPct val="100000"/>
              </a:lnSpc>
            </a:pPr>
            <a:r>
              <a:rPr sz="900" spc="-5" dirty="0">
                <a:solidFill>
                  <a:srgbClr val="3C3C3B"/>
                </a:solidFill>
                <a:latin typeface="Arial MT"/>
                <a:cs typeface="Arial MT"/>
              </a:rPr>
              <a:t>(Refrigerador</a:t>
            </a:r>
            <a:r>
              <a:rPr sz="900" spc="-10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3C3C3B"/>
                </a:solidFill>
                <a:latin typeface="Arial MT"/>
                <a:cs typeface="Arial MT"/>
              </a:rPr>
              <a:t>y</a:t>
            </a:r>
            <a:r>
              <a:rPr sz="900" spc="-10" dirty="0">
                <a:solidFill>
                  <a:srgbClr val="3C3C3B"/>
                </a:solidFill>
                <a:latin typeface="Arial MT"/>
                <a:cs typeface="Arial MT"/>
              </a:rPr>
              <a:t> lavavajillas)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937561" y="2508996"/>
            <a:ext cx="3166745" cy="1260475"/>
            <a:chOff x="16937561" y="2508996"/>
            <a:chExt cx="3166745" cy="1260475"/>
          </a:xfrm>
        </p:grpSpPr>
        <p:sp>
          <p:nvSpPr>
            <p:cNvPr id="13" name="object 13"/>
            <p:cNvSpPr/>
            <p:nvPr/>
          </p:nvSpPr>
          <p:spPr>
            <a:xfrm>
              <a:off x="16937561" y="2508996"/>
              <a:ext cx="3166745" cy="1259205"/>
            </a:xfrm>
            <a:custGeom>
              <a:avLst/>
              <a:gdLst/>
              <a:ahLst/>
              <a:cxnLst/>
              <a:rect l="l" t="t" r="r" b="b"/>
              <a:pathLst>
                <a:path w="3166744" h="1259204">
                  <a:moveTo>
                    <a:pt x="3166538" y="0"/>
                  </a:moveTo>
                  <a:lnTo>
                    <a:pt x="0" y="0"/>
                  </a:lnTo>
                  <a:lnTo>
                    <a:pt x="0" y="1258877"/>
                  </a:lnTo>
                  <a:lnTo>
                    <a:pt x="3166538" y="1258877"/>
                  </a:lnTo>
                  <a:lnTo>
                    <a:pt x="3166538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06082" y="2512631"/>
              <a:ext cx="1256501" cy="125650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6937561" y="2871060"/>
            <a:ext cx="3166745" cy="621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0050" marR="467995">
              <a:lnSpc>
                <a:spcPct val="102899"/>
              </a:lnSpc>
              <a:spcBef>
                <a:spcPts val="95"/>
              </a:spcBef>
            </a:pPr>
            <a:r>
              <a:rPr sz="950" b="1" spc="15" dirty="0">
                <a:solidFill>
                  <a:srgbClr val="3C3C3B"/>
                </a:solidFill>
                <a:latin typeface="Arial"/>
                <a:cs typeface="Arial"/>
              </a:rPr>
              <a:t>Doble</a:t>
            </a:r>
            <a:r>
              <a:rPr sz="950" b="1" spc="-4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3C3C3B"/>
                </a:solidFill>
                <a:latin typeface="Arial"/>
                <a:cs typeface="Arial"/>
              </a:rPr>
              <a:t>lavamanos </a:t>
            </a:r>
            <a:r>
              <a:rPr sz="950" b="1" spc="-25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3C3C3B"/>
                </a:solidFill>
                <a:latin typeface="Arial"/>
                <a:cs typeface="Arial"/>
              </a:rPr>
              <a:t>en </a:t>
            </a:r>
            <a:r>
              <a:rPr sz="950" b="1" spc="5" dirty="0">
                <a:solidFill>
                  <a:srgbClr val="3C3C3B"/>
                </a:solidFill>
                <a:latin typeface="Arial"/>
                <a:cs typeface="Arial"/>
              </a:rPr>
              <a:t>vanitorio </a:t>
            </a:r>
            <a:r>
              <a:rPr sz="950" b="1" spc="2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950" b="1" spc="2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3C3C3B"/>
                </a:solidFill>
                <a:latin typeface="Arial"/>
                <a:cs typeface="Arial"/>
              </a:rPr>
              <a:t>baño </a:t>
            </a:r>
            <a:r>
              <a:rPr sz="950" b="1" spc="5" dirty="0">
                <a:solidFill>
                  <a:srgbClr val="3C3C3B"/>
                </a:solidFill>
                <a:latin typeface="Arial"/>
                <a:cs typeface="Arial"/>
              </a:rPr>
              <a:t>principal </a:t>
            </a:r>
            <a:r>
              <a:rPr sz="950" b="1" spc="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3C3C3B"/>
                </a:solidFill>
                <a:latin typeface="Arial MT"/>
                <a:cs typeface="Arial MT"/>
              </a:rPr>
              <a:t>(Depto.</a:t>
            </a:r>
            <a:r>
              <a:rPr sz="950" spc="-10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950" spc="15" dirty="0">
                <a:solidFill>
                  <a:srgbClr val="3C3C3B"/>
                </a:solidFill>
                <a:latin typeface="Arial MT"/>
                <a:cs typeface="Arial MT"/>
              </a:rPr>
              <a:t>3</a:t>
            </a:r>
            <a:r>
              <a:rPr sz="950" spc="-10" dirty="0">
                <a:solidFill>
                  <a:srgbClr val="3C3C3B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C3C3B"/>
                </a:solidFill>
                <a:latin typeface="Arial MT"/>
                <a:cs typeface="Arial MT"/>
              </a:rPr>
              <a:t>dorm.)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37561" y="4221056"/>
            <a:ext cx="3166745" cy="47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9414" marR="374650">
              <a:lnSpc>
                <a:spcPct val="102899"/>
              </a:lnSpc>
              <a:spcBef>
                <a:spcPts val="95"/>
              </a:spcBef>
            </a:pPr>
            <a:r>
              <a:rPr sz="950" b="1" spc="20" dirty="0">
                <a:solidFill>
                  <a:srgbClr val="3C3C3B"/>
                </a:solidFill>
                <a:latin typeface="Arial"/>
                <a:cs typeface="Arial"/>
              </a:rPr>
              <a:t>Muebles</a:t>
            </a:r>
            <a:r>
              <a:rPr sz="950" b="1" spc="-2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3C3C3B"/>
                </a:solidFill>
                <a:latin typeface="Arial"/>
                <a:cs typeface="Arial"/>
              </a:rPr>
              <a:t>de</a:t>
            </a:r>
            <a:r>
              <a:rPr sz="950" b="1" spc="-2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3C3C3B"/>
                </a:solidFill>
                <a:latin typeface="Arial"/>
                <a:cs typeface="Arial"/>
              </a:rPr>
              <a:t>cocina </a:t>
            </a:r>
            <a:r>
              <a:rPr sz="950" b="1" spc="-24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3C3C3B"/>
                </a:solidFill>
                <a:latin typeface="Arial"/>
                <a:cs typeface="Arial"/>
              </a:rPr>
              <a:t>con </a:t>
            </a:r>
            <a:r>
              <a:rPr sz="950" b="1" spc="10" dirty="0">
                <a:solidFill>
                  <a:srgbClr val="3C3C3B"/>
                </a:solidFill>
                <a:latin typeface="Arial"/>
                <a:cs typeface="Arial"/>
              </a:rPr>
              <a:t>superficie </a:t>
            </a:r>
            <a:r>
              <a:rPr sz="950" b="1" spc="20" dirty="0">
                <a:solidFill>
                  <a:srgbClr val="3C3C3B"/>
                </a:solidFill>
                <a:latin typeface="Arial"/>
                <a:cs typeface="Arial"/>
              </a:rPr>
              <a:t>de </a:t>
            </a:r>
            <a:r>
              <a:rPr sz="950" b="1" spc="2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3C3C3B"/>
                </a:solidFill>
                <a:latin typeface="Arial"/>
                <a:cs typeface="Arial"/>
              </a:rPr>
              <a:t>cuarzo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125082"/>
            <a:ext cx="5166008" cy="4021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4673" y="1256492"/>
            <a:ext cx="4445635" cy="3769995"/>
          </a:xfrm>
          <a:custGeom>
            <a:avLst/>
            <a:gdLst/>
            <a:ahLst/>
            <a:cxnLst/>
            <a:rect l="l" t="t" r="r" b="b"/>
            <a:pathLst>
              <a:path w="4445634" h="3769995">
                <a:moveTo>
                  <a:pt x="4445212" y="0"/>
                </a:moveTo>
                <a:lnTo>
                  <a:pt x="0" y="0"/>
                </a:lnTo>
                <a:lnTo>
                  <a:pt x="0" y="3769514"/>
                </a:lnTo>
                <a:lnTo>
                  <a:pt x="4445212" y="3769514"/>
                </a:lnTo>
                <a:lnTo>
                  <a:pt x="4445212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9547"/>
            <a:ext cx="2704503" cy="45234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274107" y="1543490"/>
            <a:ext cx="2668905" cy="1402715"/>
          </a:xfrm>
          <a:custGeom>
            <a:avLst/>
            <a:gdLst/>
            <a:ahLst/>
            <a:cxnLst/>
            <a:rect l="l" t="t" r="r" b="b"/>
            <a:pathLst>
              <a:path w="2668905" h="1402714">
                <a:moveTo>
                  <a:pt x="1986876" y="767359"/>
                </a:moveTo>
                <a:lnTo>
                  <a:pt x="1879790" y="424726"/>
                </a:lnTo>
                <a:lnTo>
                  <a:pt x="1709762" y="462140"/>
                </a:lnTo>
                <a:lnTo>
                  <a:pt x="1617014" y="483171"/>
                </a:lnTo>
                <a:lnTo>
                  <a:pt x="1569110" y="495490"/>
                </a:lnTo>
                <a:lnTo>
                  <a:pt x="1284033" y="629221"/>
                </a:lnTo>
                <a:lnTo>
                  <a:pt x="787196" y="881126"/>
                </a:lnTo>
                <a:lnTo>
                  <a:pt x="300405" y="1129677"/>
                </a:lnTo>
                <a:lnTo>
                  <a:pt x="80962" y="1242047"/>
                </a:lnTo>
                <a:lnTo>
                  <a:pt x="0" y="1272413"/>
                </a:lnTo>
                <a:lnTo>
                  <a:pt x="490550" y="1402435"/>
                </a:lnTo>
                <a:lnTo>
                  <a:pt x="554736" y="1371511"/>
                </a:lnTo>
                <a:lnTo>
                  <a:pt x="599262" y="1354899"/>
                </a:lnTo>
                <a:lnTo>
                  <a:pt x="644982" y="1346949"/>
                </a:lnTo>
                <a:lnTo>
                  <a:pt x="712685" y="1341983"/>
                </a:lnTo>
                <a:lnTo>
                  <a:pt x="755078" y="1339735"/>
                </a:lnTo>
                <a:lnTo>
                  <a:pt x="801776" y="1336751"/>
                </a:lnTo>
                <a:lnTo>
                  <a:pt x="850760" y="1331214"/>
                </a:lnTo>
                <a:lnTo>
                  <a:pt x="899998" y="1321320"/>
                </a:lnTo>
                <a:lnTo>
                  <a:pt x="947445" y="1305293"/>
                </a:lnTo>
                <a:lnTo>
                  <a:pt x="991082" y="1281303"/>
                </a:lnTo>
                <a:lnTo>
                  <a:pt x="1157732" y="1193317"/>
                </a:lnTo>
                <a:lnTo>
                  <a:pt x="1498803" y="1017498"/>
                </a:lnTo>
                <a:lnTo>
                  <a:pt x="1834959" y="845096"/>
                </a:lnTo>
                <a:lnTo>
                  <a:pt x="1986876" y="767359"/>
                </a:lnTo>
                <a:close/>
              </a:path>
              <a:path w="2668905" h="1402714">
                <a:moveTo>
                  <a:pt x="2668574" y="157035"/>
                </a:moveTo>
                <a:lnTo>
                  <a:pt x="2393746" y="0"/>
                </a:lnTo>
                <a:lnTo>
                  <a:pt x="2279535" y="178460"/>
                </a:lnTo>
                <a:lnTo>
                  <a:pt x="1911908" y="410438"/>
                </a:lnTo>
                <a:lnTo>
                  <a:pt x="2011857" y="756653"/>
                </a:lnTo>
                <a:lnTo>
                  <a:pt x="2333066" y="571055"/>
                </a:lnTo>
                <a:lnTo>
                  <a:pt x="2351367" y="559015"/>
                </a:lnTo>
                <a:lnTo>
                  <a:pt x="2396426" y="525551"/>
                </a:lnTo>
                <a:lnTo>
                  <a:pt x="2453525" y="474687"/>
                </a:lnTo>
                <a:lnTo>
                  <a:pt x="2507958" y="410438"/>
                </a:lnTo>
                <a:lnTo>
                  <a:pt x="2547048" y="353644"/>
                </a:lnTo>
                <a:lnTo>
                  <a:pt x="2576817" y="308305"/>
                </a:lnTo>
                <a:lnTo>
                  <a:pt x="2612301" y="250698"/>
                </a:lnTo>
                <a:lnTo>
                  <a:pt x="2668574" y="157035"/>
                </a:lnTo>
                <a:close/>
              </a:path>
            </a:pathLst>
          </a:custGeom>
          <a:solidFill>
            <a:srgbClr val="837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168243" y="1251002"/>
            <a:ext cx="3610610" cy="3703320"/>
            <a:chOff x="11168243" y="1251002"/>
            <a:chExt cx="3610610" cy="37033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50136" y="4320778"/>
              <a:ext cx="238623" cy="2030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970072" y="1365024"/>
              <a:ext cx="1028700" cy="3583940"/>
            </a:xfrm>
            <a:custGeom>
              <a:avLst/>
              <a:gdLst/>
              <a:ahLst/>
              <a:cxnLst/>
              <a:rect l="l" t="t" r="r" b="b"/>
              <a:pathLst>
                <a:path w="1028700" h="3583940">
                  <a:moveTo>
                    <a:pt x="0" y="0"/>
                  </a:moveTo>
                  <a:lnTo>
                    <a:pt x="386367" y="1261909"/>
                  </a:lnTo>
                  <a:lnTo>
                    <a:pt x="585799" y="1913679"/>
                  </a:lnTo>
                  <a:lnTo>
                    <a:pt x="661871" y="2163328"/>
                  </a:lnTo>
                  <a:lnTo>
                    <a:pt x="678162" y="2218878"/>
                  </a:lnTo>
                  <a:lnTo>
                    <a:pt x="737110" y="2447799"/>
                  </a:lnTo>
                  <a:lnTo>
                    <a:pt x="856925" y="2915243"/>
                  </a:lnTo>
                  <a:lnTo>
                    <a:pt x="974842" y="3375729"/>
                  </a:lnTo>
                  <a:lnTo>
                    <a:pt x="1028095" y="3583776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000437" y="1365024"/>
              <a:ext cx="1028700" cy="3583940"/>
            </a:xfrm>
            <a:custGeom>
              <a:avLst/>
              <a:gdLst/>
              <a:ahLst/>
              <a:cxnLst/>
              <a:rect l="l" t="t" r="r" b="b"/>
              <a:pathLst>
                <a:path w="1028700" h="3583940">
                  <a:moveTo>
                    <a:pt x="0" y="0"/>
                  </a:moveTo>
                  <a:lnTo>
                    <a:pt x="386367" y="1261909"/>
                  </a:lnTo>
                  <a:lnTo>
                    <a:pt x="585799" y="1913679"/>
                  </a:lnTo>
                  <a:lnTo>
                    <a:pt x="661871" y="2163328"/>
                  </a:lnTo>
                  <a:lnTo>
                    <a:pt x="678162" y="2218878"/>
                  </a:lnTo>
                  <a:lnTo>
                    <a:pt x="737110" y="2447799"/>
                  </a:lnTo>
                  <a:lnTo>
                    <a:pt x="856925" y="2915243"/>
                  </a:lnTo>
                  <a:lnTo>
                    <a:pt x="974842" y="3375729"/>
                  </a:lnTo>
                  <a:lnTo>
                    <a:pt x="1028095" y="3583776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694336" y="3297812"/>
              <a:ext cx="3079115" cy="965200"/>
            </a:xfrm>
            <a:custGeom>
              <a:avLst/>
              <a:gdLst/>
              <a:ahLst/>
              <a:cxnLst/>
              <a:rect l="l" t="t" r="r" b="b"/>
              <a:pathLst>
                <a:path w="3079115" h="965200">
                  <a:moveTo>
                    <a:pt x="0" y="965181"/>
                  </a:moveTo>
                  <a:lnTo>
                    <a:pt x="2701622" y="55208"/>
                  </a:lnTo>
                  <a:lnTo>
                    <a:pt x="2804127" y="20298"/>
                  </a:lnTo>
                  <a:lnTo>
                    <a:pt x="2865808" y="3456"/>
                  </a:lnTo>
                  <a:lnTo>
                    <a:pt x="2911425" y="0"/>
                  </a:lnTo>
                  <a:lnTo>
                    <a:pt x="2965738" y="5243"/>
                  </a:lnTo>
                  <a:lnTo>
                    <a:pt x="3078505" y="12078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94336" y="3162966"/>
              <a:ext cx="3022600" cy="1059180"/>
            </a:xfrm>
            <a:custGeom>
              <a:avLst/>
              <a:gdLst/>
              <a:ahLst/>
              <a:cxnLst/>
              <a:rect l="l" t="t" r="r" b="b"/>
              <a:pathLst>
                <a:path w="3022600" h="1059179">
                  <a:moveTo>
                    <a:pt x="0" y="1058955"/>
                  </a:moveTo>
                  <a:lnTo>
                    <a:pt x="2951465" y="54433"/>
                  </a:lnTo>
                  <a:lnTo>
                    <a:pt x="3022600" y="0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73641" y="2786340"/>
              <a:ext cx="3392170" cy="1325245"/>
            </a:xfrm>
            <a:custGeom>
              <a:avLst/>
              <a:gdLst/>
              <a:ahLst/>
              <a:cxnLst/>
              <a:rect l="l" t="t" r="r" b="b"/>
              <a:pathLst>
                <a:path w="3392169" h="1325245">
                  <a:moveTo>
                    <a:pt x="3391948" y="1324747"/>
                  </a:moveTo>
                  <a:lnTo>
                    <a:pt x="2801862" y="827924"/>
                  </a:lnTo>
                  <a:lnTo>
                    <a:pt x="2725266" y="800301"/>
                  </a:lnTo>
                  <a:lnTo>
                    <a:pt x="2682513" y="784064"/>
                  </a:lnTo>
                  <a:lnTo>
                    <a:pt x="2636542" y="760450"/>
                  </a:lnTo>
                  <a:lnTo>
                    <a:pt x="2599638" y="738201"/>
                  </a:lnTo>
                  <a:lnTo>
                    <a:pt x="2551348" y="708996"/>
                  </a:lnTo>
                  <a:lnTo>
                    <a:pt x="2509384" y="683587"/>
                  </a:lnTo>
                  <a:lnTo>
                    <a:pt x="2491460" y="672728"/>
                  </a:lnTo>
                  <a:lnTo>
                    <a:pt x="0" y="0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665109" y="3459068"/>
              <a:ext cx="310515" cy="155575"/>
            </a:xfrm>
            <a:custGeom>
              <a:avLst/>
              <a:gdLst/>
              <a:ahLst/>
              <a:cxnLst/>
              <a:rect l="l" t="t" r="r" b="b"/>
              <a:pathLst>
                <a:path w="310515" h="155575">
                  <a:moveTo>
                    <a:pt x="310393" y="155196"/>
                  </a:moveTo>
                  <a:lnTo>
                    <a:pt x="199053" y="43856"/>
                  </a:lnTo>
                  <a:lnTo>
                    <a:pt x="0" y="0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25273" y="4103474"/>
              <a:ext cx="1968500" cy="452120"/>
            </a:xfrm>
            <a:custGeom>
              <a:avLst/>
              <a:gdLst/>
              <a:ahLst/>
              <a:cxnLst/>
              <a:rect l="l" t="t" r="r" b="b"/>
              <a:pathLst>
                <a:path w="1968500" h="452120">
                  <a:moveTo>
                    <a:pt x="1968140" y="451502"/>
                  </a:moveTo>
                  <a:lnTo>
                    <a:pt x="1944218" y="445839"/>
                  </a:lnTo>
                  <a:lnTo>
                    <a:pt x="1924411" y="441905"/>
                  </a:lnTo>
                  <a:lnTo>
                    <a:pt x="1898068" y="437858"/>
                  </a:lnTo>
                  <a:lnTo>
                    <a:pt x="1854539" y="431857"/>
                  </a:lnTo>
                  <a:lnTo>
                    <a:pt x="1739408" y="370128"/>
                  </a:lnTo>
                  <a:lnTo>
                    <a:pt x="1558486" y="244187"/>
                  </a:lnTo>
                  <a:lnTo>
                    <a:pt x="1391479" y="120144"/>
                  </a:lnTo>
                  <a:lnTo>
                    <a:pt x="1318098" y="64105"/>
                  </a:lnTo>
                  <a:lnTo>
                    <a:pt x="1277924" y="27044"/>
                  </a:lnTo>
                  <a:lnTo>
                    <a:pt x="1249773" y="8013"/>
                  </a:lnTo>
                  <a:lnTo>
                    <a:pt x="1220357" y="1001"/>
                  </a:lnTo>
                  <a:lnTo>
                    <a:pt x="1176394" y="0"/>
                  </a:lnTo>
                  <a:lnTo>
                    <a:pt x="961267" y="63119"/>
                  </a:lnTo>
                  <a:lnTo>
                    <a:pt x="560361" y="201983"/>
                  </a:lnTo>
                  <a:lnTo>
                    <a:pt x="173373" y="340846"/>
                  </a:lnTo>
                  <a:lnTo>
                    <a:pt x="0" y="403966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68379" y="3870547"/>
              <a:ext cx="186055" cy="479425"/>
            </a:xfrm>
            <a:custGeom>
              <a:avLst/>
              <a:gdLst/>
              <a:ahLst/>
              <a:cxnLst/>
              <a:rect l="l" t="t" r="r" b="b"/>
              <a:pathLst>
                <a:path w="186055" h="479425">
                  <a:moveTo>
                    <a:pt x="0" y="0"/>
                  </a:moveTo>
                  <a:lnTo>
                    <a:pt x="98334" y="357769"/>
                  </a:lnTo>
                  <a:lnTo>
                    <a:pt x="114782" y="406689"/>
                  </a:lnTo>
                  <a:lnTo>
                    <a:pt x="143352" y="439370"/>
                  </a:lnTo>
                  <a:lnTo>
                    <a:pt x="178991" y="472687"/>
                  </a:lnTo>
                  <a:lnTo>
                    <a:pt x="186056" y="479224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276194" y="4508474"/>
              <a:ext cx="135890" cy="88900"/>
            </a:xfrm>
            <a:custGeom>
              <a:avLst/>
              <a:gdLst/>
              <a:ahLst/>
              <a:cxnLst/>
              <a:rect l="l" t="t" r="r" b="b"/>
              <a:pathLst>
                <a:path w="135890" h="88900">
                  <a:moveTo>
                    <a:pt x="0" y="0"/>
                  </a:moveTo>
                  <a:lnTo>
                    <a:pt x="135285" y="88777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23126" y="3870681"/>
              <a:ext cx="499745" cy="486409"/>
            </a:xfrm>
            <a:custGeom>
              <a:avLst/>
              <a:gdLst/>
              <a:ahLst/>
              <a:cxnLst/>
              <a:rect l="l" t="t" r="r" b="b"/>
              <a:pathLst>
                <a:path w="499744" h="486410">
                  <a:moveTo>
                    <a:pt x="0" y="485838"/>
                  </a:moveTo>
                  <a:lnTo>
                    <a:pt x="162102" y="251619"/>
                  </a:lnTo>
                  <a:lnTo>
                    <a:pt x="246713" y="130318"/>
                  </a:lnTo>
                  <a:lnTo>
                    <a:pt x="281350" y="83030"/>
                  </a:lnTo>
                  <a:lnTo>
                    <a:pt x="331379" y="55510"/>
                  </a:lnTo>
                  <a:lnTo>
                    <a:pt x="401491" y="31629"/>
                  </a:lnTo>
                  <a:lnTo>
                    <a:pt x="469072" y="9646"/>
                  </a:lnTo>
                  <a:lnTo>
                    <a:pt x="499331" y="0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114649" y="1382427"/>
              <a:ext cx="1644650" cy="1852930"/>
            </a:xfrm>
            <a:custGeom>
              <a:avLst/>
              <a:gdLst/>
              <a:ahLst/>
              <a:cxnLst/>
              <a:rect l="l" t="t" r="r" b="b"/>
              <a:pathLst>
                <a:path w="1644650" h="1852930">
                  <a:moveTo>
                    <a:pt x="0" y="343078"/>
                  </a:moveTo>
                  <a:lnTo>
                    <a:pt x="41659" y="196298"/>
                  </a:lnTo>
                  <a:lnTo>
                    <a:pt x="65583" y="119116"/>
                  </a:lnTo>
                  <a:lnTo>
                    <a:pt x="96366" y="71825"/>
                  </a:lnTo>
                  <a:lnTo>
                    <a:pt x="177118" y="34796"/>
                  </a:lnTo>
                  <a:lnTo>
                    <a:pt x="220339" y="18122"/>
                  </a:lnTo>
                  <a:lnTo>
                    <a:pt x="239133" y="11151"/>
                  </a:lnTo>
                  <a:lnTo>
                    <a:pt x="245882" y="3066"/>
                  </a:lnTo>
                  <a:lnTo>
                    <a:pt x="252964" y="0"/>
                  </a:lnTo>
                  <a:lnTo>
                    <a:pt x="264729" y="1615"/>
                  </a:lnTo>
                  <a:lnTo>
                    <a:pt x="285525" y="7578"/>
                  </a:lnTo>
                  <a:lnTo>
                    <a:pt x="485731" y="119728"/>
                  </a:lnTo>
                  <a:lnTo>
                    <a:pt x="891385" y="356017"/>
                  </a:lnTo>
                  <a:lnTo>
                    <a:pt x="1290346" y="590298"/>
                  </a:lnTo>
                  <a:lnTo>
                    <a:pt x="1470475" y="696424"/>
                  </a:lnTo>
                  <a:lnTo>
                    <a:pt x="1577438" y="744161"/>
                  </a:lnTo>
                  <a:lnTo>
                    <a:pt x="1630194" y="783867"/>
                  </a:lnTo>
                  <a:lnTo>
                    <a:pt x="1644135" y="836958"/>
                  </a:lnTo>
                  <a:lnTo>
                    <a:pt x="1634652" y="924848"/>
                  </a:lnTo>
                  <a:lnTo>
                    <a:pt x="1601641" y="1104642"/>
                  </a:lnTo>
                  <a:lnTo>
                    <a:pt x="1549890" y="1354031"/>
                  </a:lnTo>
                  <a:lnTo>
                    <a:pt x="1502153" y="1575314"/>
                  </a:lnTo>
                  <a:lnTo>
                    <a:pt x="1481184" y="1670786"/>
                  </a:lnTo>
                  <a:lnTo>
                    <a:pt x="1485366" y="1710441"/>
                  </a:lnTo>
                  <a:lnTo>
                    <a:pt x="1487875" y="1733697"/>
                  </a:lnTo>
                  <a:lnTo>
                    <a:pt x="1489717" y="1749589"/>
                  </a:lnTo>
                  <a:lnTo>
                    <a:pt x="1491894" y="1767152"/>
                  </a:lnTo>
                  <a:lnTo>
                    <a:pt x="1490980" y="1792584"/>
                  </a:lnTo>
                  <a:lnTo>
                    <a:pt x="1485495" y="1820693"/>
                  </a:lnTo>
                  <a:lnTo>
                    <a:pt x="1479342" y="1843448"/>
                  </a:lnTo>
                  <a:lnTo>
                    <a:pt x="1476424" y="1852818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64610" y="2178784"/>
              <a:ext cx="2745740" cy="1422400"/>
            </a:xfrm>
            <a:custGeom>
              <a:avLst/>
              <a:gdLst/>
              <a:ahLst/>
              <a:cxnLst/>
              <a:rect l="l" t="t" r="r" b="b"/>
              <a:pathLst>
                <a:path w="2745740" h="1422400">
                  <a:moveTo>
                    <a:pt x="2745434" y="0"/>
                  </a:moveTo>
                  <a:lnTo>
                    <a:pt x="1464119" y="688836"/>
                  </a:lnTo>
                  <a:lnTo>
                    <a:pt x="1117918" y="820894"/>
                  </a:lnTo>
                  <a:lnTo>
                    <a:pt x="643224" y="1035045"/>
                  </a:lnTo>
                  <a:lnTo>
                    <a:pt x="100719" y="1320571"/>
                  </a:lnTo>
                  <a:lnTo>
                    <a:pt x="68776" y="1350835"/>
                  </a:lnTo>
                  <a:lnTo>
                    <a:pt x="47636" y="1371490"/>
                  </a:lnTo>
                  <a:lnTo>
                    <a:pt x="27858" y="1392047"/>
                  </a:lnTo>
                  <a:lnTo>
                    <a:pt x="0" y="1422017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664940" y="2610647"/>
              <a:ext cx="1153160" cy="1684655"/>
            </a:xfrm>
            <a:custGeom>
              <a:avLst/>
              <a:gdLst/>
              <a:ahLst/>
              <a:cxnLst/>
              <a:rect l="l" t="t" r="r" b="b"/>
              <a:pathLst>
                <a:path w="1153159" h="1684654">
                  <a:moveTo>
                    <a:pt x="0" y="0"/>
                  </a:moveTo>
                  <a:lnTo>
                    <a:pt x="271252" y="563924"/>
                  </a:lnTo>
                  <a:lnTo>
                    <a:pt x="317653" y="756656"/>
                  </a:lnTo>
                  <a:lnTo>
                    <a:pt x="531796" y="1274179"/>
                  </a:lnTo>
                  <a:lnTo>
                    <a:pt x="1063600" y="1684626"/>
                  </a:lnTo>
                  <a:lnTo>
                    <a:pt x="1152821" y="1656071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29442" y="2028883"/>
              <a:ext cx="2163445" cy="1067435"/>
            </a:xfrm>
            <a:custGeom>
              <a:avLst/>
              <a:gdLst/>
              <a:ahLst/>
              <a:cxnLst/>
              <a:rect l="l" t="t" r="r" b="b"/>
              <a:pathLst>
                <a:path w="2163444" h="1067435">
                  <a:moveTo>
                    <a:pt x="0" y="1067164"/>
                  </a:moveTo>
                  <a:lnTo>
                    <a:pt x="2162884" y="0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299851" y="1292300"/>
              <a:ext cx="2176145" cy="1076325"/>
            </a:xfrm>
            <a:custGeom>
              <a:avLst/>
              <a:gdLst/>
              <a:ahLst/>
              <a:cxnLst/>
              <a:rect l="l" t="t" r="r" b="b"/>
              <a:pathLst>
                <a:path w="2176144" h="1076325">
                  <a:moveTo>
                    <a:pt x="2176041" y="0"/>
                  </a:moveTo>
                  <a:lnTo>
                    <a:pt x="0" y="1075764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339428" y="1277125"/>
              <a:ext cx="2100580" cy="1029335"/>
            </a:xfrm>
            <a:custGeom>
              <a:avLst/>
              <a:gdLst/>
              <a:ahLst/>
              <a:cxnLst/>
              <a:rect l="l" t="t" r="r" b="b"/>
              <a:pathLst>
                <a:path w="2100580" h="1029335">
                  <a:moveTo>
                    <a:pt x="2100579" y="0"/>
                  </a:moveTo>
                  <a:lnTo>
                    <a:pt x="0" y="1028910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440005" y="1256399"/>
              <a:ext cx="42545" cy="20955"/>
            </a:xfrm>
            <a:custGeom>
              <a:avLst/>
              <a:gdLst/>
              <a:ahLst/>
              <a:cxnLst/>
              <a:rect l="l" t="t" r="r" b="b"/>
              <a:pathLst>
                <a:path w="42544" h="20955">
                  <a:moveTo>
                    <a:pt x="42314" y="0"/>
                  </a:moveTo>
                  <a:lnTo>
                    <a:pt x="0" y="20727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08157" y="1971775"/>
              <a:ext cx="193040" cy="332105"/>
            </a:xfrm>
            <a:custGeom>
              <a:avLst/>
              <a:gdLst/>
              <a:ahLst/>
              <a:cxnLst/>
              <a:rect l="l" t="t" r="r" b="b"/>
              <a:pathLst>
                <a:path w="193040" h="332105">
                  <a:moveTo>
                    <a:pt x="0" y="0"/>
                  </a:moveTo>
                  <a:lnTo>
                    <a:pt x="192732" y="331927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628599" y="4295271"/>
              <a:ext cx="100330" cy="146685"/>
            </a:xfrm>
            <a:custGeom>
              <a:avLst/>
              <a:gdLst/>
              <a:ahLst/>
              <a:cxnLst/>
              <a:rect l="l" t="t" r="r" b="b"/>
              <a:pathLst>
                <a:path w="100330" h="146685">
                  <a:moveTo>
                    <a:pt x="99938" y="0"/>
                  </a:moveTo>
                  <a:lnTo>
                    <a:pt x="0" y="146331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51441" y="1555907"/>
              <a:ext cx="2558415" cy="1608455"/>
            </a:xfrm>
            <a:custGeom>
              <a:avLst/>
              <a:gdLst/>
              <a:ahLst/>
              <a:cxnLst/>
              <a:rect l="l" t="t" r="r" b="b"/>
              <a:pathLst>
                <a:path w="2558415" h="1608455">
                  <a:moveTo>
                    <a:pt x="2557817" y="0"/>
                  </a:moveTo>
                  <a:lnTo>
                    <a:pt x="2544755" y="25175"/>
                  </a:lnTo>
                  <a:lnTo>
                    <a:pt x="2528170" y="58152"/>
                  </a:lnTo>
                  <a:lnTo>
                    <a:pt x="2508328" y="97529"/>
                  </a:lnTo>
                  <a:lnTo>
                    <a:pt x="2485496" y="141906"/>
                  </a:lnTo>
                  <a:lnTo>
                    <a:pt x="2459940" y="189879"/>
                  </a:lnTo>
                  <a:lnTo>
                    <a:pt x="2431926" y="240047"/>
                  </a:lnTo>
                  <a:lnTo>
                    <a:pt x="2401721" y="291009"/>
                  </a:lnTo>
                  <a:lnTo>
                    <a:pt x="2369589" y="341364"/>
                  </a:lnTo>
                  <a:lnTo>
                    <a:pt x="2335798" y="389708"/>
                  </a:lnTo>
                  <a:lnTo>
                    <a:pt x="2300614" y="434641"/>
                  </a:lnTo>
                  <a:lnTo>
                    <a:pt x="2264303" y="474761"/>
                  </a:lnTo>
                  <a:lnTo>
                    <a:pt x="2227131" y="508666"/>
                  </a:lnTo>
                  <a:lnTo>
                    <a:pt x="2000213" y="650090"/>
                  </a:lnTo>
                  <a:lnTo>
                    <a:pt x="1664548" y="828990"/>
                  </a:lnTo>
                  <a:lnTo>
                    <a:pt x="1360337" y="982462"/>
                  </a:lnTo>
                  <a:lnTo>
                    <a:pt x="1227778" y="1047599"/>
                  </a:lnTo>
                  <a:lnTo>
                    <a:pt x="966505" y="1198342"/>
                  </a:lnTo>
                  <a:lnTo>
                    <a:pt x="824018" y="1276474"/>
                  </a:lnTo>
                  <a:lnTo>
                    <a:pt x="750459" y="1307090"/>
                  </a:lnTo>
                  <a:lnTo>
                    <a:pt x="695973" y="1315287"/>
                  </a:lnTo>
                  <a:lnTo>
                    <a:pt x="654269" y="1319022"/>
                  </a:lnTo>
                  <a:lnTo>
                    <a:pt x="602264" y="1324194"/>
                  </a:lnTo>
                  <a:lnTo>
                    <a:pt x="544077" y="1330926"/>
                  </a:lnTo>
                  <a:lnTo>
                    <a:pt x="483829" y="1339344"/>
                  </a:lnTo>
                  <a:lnTo>
                    <a:pt x="425641" y="1349573"/>
                  </a:lnTo>
                  <a:lnTo>
                    <a:pt x="373633" y="1361737"/>
                  </a:lnTo>
                  <a:lnTo>
                    <a:pt x="331927" y="1375962"/>
                  </a:lnTo>
                  <a:lnTo>
                    <a:pt x="245430" y="1427267"/>
                  </a:lnTo>
                  <a:lnTo>
                    <a:pt x="135178" y="1505340"/>
                  </a:lnTo>
                  <a:lnTo>
                    <a:pt x="40319" y="1576721"/>
                  </a:lnTo>
                  <a:lnTo>
                    <a:pt x="0" y="1607950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94394" y="1554188"/>
              <a:ext cx="2370455" cy="1260475"/>
            </a:xfrm>
            <a:custGeom>
              <a:avLst/>
              <a:gdLst/>
              <a:ahLst/>
              <a:cxnLst/>
              <a:rect l="l" t="t" r="r" b="b"/>
              <a:pathLst>
                <a:path w="2370455" h="1260475">
                  <a:moveTo>
                    <a:pt x="2369899" y="0"/>
                  </a:moveTo>
                  <a:lnTo>
                    <a:pt x="2313964" y="86942"/>
                  </a:lnTo>
                  <a:lnTo>
                    <a:pt x="2283794" y="133396"/>
                  </a:lnTo>
                  <a:lnTo>
                    <a:pt x="2259259" y="167749"/>
                  </a:lnTo>
                  <a:lnTo>
                    <a:pt x="2213274" y="201345"/>
                  </a:lnTo>
                  <a:lnTo>
                    <a:pt x="2169499" y="230274"/>
                  </a:lnTo>
                  <a:lnTo>
                    <a:pt x="2117704" y="263610"/>
                  </a:lnTo>
                  <a:lnTo>
                    <a:pt x="2062268" y="298591"/>
                  </a:lnTo>
                  <a:lnTo>
                    <a:pt x="2007566" y="332455"/>
                  </a:lnTo>
                  <a:lnTo>
                    <a:pt x="1957976" y="362442"/>
                  </a:lnTo>
                  <a:lnTo>
                    <a:pt x="1917875" y="385790"/>
                  </a:lnTo>
                  <a:lnTo>
                    <a:pt x="1858196" y="411800"/>
                  </a:lnTo>
                  <a:lnTo>
                    <a:pt x="1808082" y="425860"/>
                  </a:lnTo>
                  <a:lnTo>
                    <a:pt x="1747790" y="440855"/>
                  </a:lnTo>
                  <a:lnTo>
                    <a:pt x="1683815" y="455724"/>
                  </a:lnTo>
                  <a:lnTo>
                    <a:pt x="1622650" y="469407"/>
                  </a:lnTo>
                  <a:lnTo>
                    <a:pt x="1570788" y="480842"/>
                  </a:lnTo>
                  <a:lnTo>
                    <a:pt x="1534722" y="488967"/>
                  </a:lnTo>
                  <a:lnTo>
                    <a:pt x="1269325" y="615450"/>
                  </a:lnTo>
                  <a:lnTo>
                    <a:pt x="744608" y="879788"/>
                  </a:lnTo>
                  <a:lnTo>
                    <a:pt x="231268" y="1141447"/>
                  </a:lnTo>
                  <a:lnTo>
                    <a:pt x="0" y="1259897"/>
                  </a:lnTo>
                </a:path>
              </a:pathLst>
            </a:custGeom>
            <a:ln w="10283">
              <a:solidFill>
                <a:srgbClr val="7D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48672" y="3567910"/>
              <a:ext cx="111038" cy="7471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 rot="2280000">
            <a:off x="14116333" y="3783807"/>
            <a:ext cx="375969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50" spc="-65" dirty="0">
                <a:solidFill>
                  <a:srgbClr val="FFFFFF"/>
                </a:solidFill>
                <a:latin typeface="Arial MT"/>
                <a:cs typeface="Arial MT"/>
              </a:rPr>
              <a:t>IV</a:t>
            </a:r>
            <a:r>
              <a:rPr sz="5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50" spc="-35" dirty="0">
                <a:solidFill>
                  <a:srgbClr val="FFFFFF"/>
                </a:solidFill>
                <a:latin typeface="Arial MT"/>
                <a:cs typeface="Arial MT"/>
              </a:rPr>
              <a:t>Centenario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 rot="4500000">
            <a:off x="13802696" y="4673245"/>
            <a:ext cx="445342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825" spc="-60" baseline="5050" dirty="0">
                <a:solidFill>
                  <a:srgbClr val="FFFFFF"/>
                </a:solidFill>
                <a:latin typeface="Arial MT"/>
                <a:cs typeface="Arial MT"/>
              </a:rPr>
              <a:t>Manquehue</a:t>
            </a:r>
            <a:r>
              <a:rPr sz="825" spc="-37" baseline="5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50" spc="-40" dirty="0">
                <a:solidFill>
                  <a:srgbClr val="FFFFFF"/>
                </a:solidFill>
                <a:latin typeface="Arial MT"/>
                <a:cs typeface="Arial MT"/>
              </a:rPr>
              <a:t>Sur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 rot="4380000">
            <a:off x="13059991" y="2160634"/>
            <a:ext cx="499933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50" spc="-40" dirty="0">
                <a:solidFill>
                  <a:srgbClr val="FFFFFF"/>
                </a:solidFill>
                <a:latin typeface="Arial MT"/>
                <a:cs typeface="Arial MT"/>
              </a:rPr>
              <a:t>Manquehue</a:t>
            </a:r>
            <a:r>
              <a:rPr sz="5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50" spc="-35" dirty="0">
                <a:solidFill>
                  <a:srgbClr val="FFFFFF"/>
                </a:solidFill>
                <a:latin typeface="Arial MT"/>
                <a:cs typeface="Arial MT"/>
              </a:rPr>
              <a:t>Norte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 rot="2100000">
            <a:off x="13450553" y="4458446"/>
            <a:ext cx="343005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50" b="1" spc="-5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b="1" spc="-30" dirty="0">
                <a:solidFill>
                  <a:srgbClr val="FFFFFF"/>
                </a:solidFill>
                <a:latin typeface="Arial"/>
                <a:cs typeface="Arial"/>
              </a:rPr>
              <a:t>Malvas</a:t>
            </a:r>
            <a:endParaRPr sz="5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20640000">
            <a:off x="13855119" y="3351356"/>
            <a:ext cx="304019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50" spc="-40" dirty="0">
                <a:solidFill>
                  <a:srgbClr val="FFFFFF"/>
                </a:solidFill>
                <a:latin typeface="Arial MT"/>
                <a:cs typeface="Arial MT"/>
              </a:rPr>
              <a:t>Apoquindo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 rot="20640000">
            <a:off x="12446575" y="3814364"/>
            <a:ext cx="304019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50" spc="-40" dirty="0">
                <a:solidFill>
                  <a:srgbClr val="FFFFFF"/>
                </a:solidFill>
                <a:latin typeface="Arial MT"/>
                <a:cs typeface="Arial MT"/>
              </a:rPr>
              <a:t>Apoquindo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 rot="20340000">
            <a:off x="12973152" y="2884573"/>
            <a:ext cx="361026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50" spc="-45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5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50" spc="-15" dirty="0">
                <a:solidFill>
                  <a:srgbClr val="FFFFFF"/>
                </a:solidFill>
                <a:latin typeface="Arial MT"/>
                <a:cs typeface="Arial MT"/>
              </a:rPr>
              <a:t>Militar</a:t>
            </a:r>
            <a:r>
              <a:rPr sz="550" spc="-40" dirty="0">
                <a:solidFill>
                  <a:srgbClr val="FFFFFF"/>
                </a:solidFill>
                <a:latin typeface="Arial MT"/>
                <a:cs typeface="Arial MT"/>
              </a:rPr>
              <a:t>es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 rot="3780000">
            <a:off x="12656087" y="3045960"/>
            <a:ext cx="384697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50" spc="-40" dirty="0">
                <a:solidFill>
                  <a:srgbClr val="FFFFFF"/>
                </a:solidFill>
                <a:latin typeface="Arial MT"/>
                <a:cs typeface="Arial MT"/>
              </a:rPr>
              <a:t>Rosario</a:t>
            </a:r>
            <a:r>
              <a:rPr sz="5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50" spc="-35" dirty="0">
                <a:solidFill>
                  <a:srgbClr val="FFFFFF"/>
                </a:solidFill>
                <a:latin typeface="Arial MT"/>
                <a:cs typeface="Arial MT"/>
              </a:rPr>
              <a:t>Norte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 rot="20040000">
            <a:off x="12142952" y="1666991"/>
            <a:ext cx="569767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50" spc="-9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550" spc="-35" dirty="0">
                <a:solidFill>
                  <a:srgbClr val="FFFFFF"/>
                </a:solidFill>
                <a:latin typeface="Arial MT"/>
                <a:cs typeface="Arial MT"/>
              </a:rPr>
              <a:t>vda.</a:t>
            </a:r>
            <a:r>
              <a:rPr sz="5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50" spc="-40" dirty="0">
                <a:solidFill>
                  <a:srgbClr val="FFFFFF"/>
                </a:solidFill>
                <a:latin typeface="Arial MT"/>
                <a:cs typeface="Arial MT"/>
              </a:rPr>
              <a:t>Pdt</a:t>
            </a:r>
            <a:r>
              <a:rPr sz="550" spc="-7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550" spc="-20" dirty="0">
                <a:solidFill>
                  <a:srgbClr val="FFFFFF"/>
                </a:solidFill>
                <a:latin typeface="Arial MT"/>
                <a:cs typeface="Arial MT"/>
              </a:rPr>
              <a:t>. </a:t>
            </a:r>
            <a:r>
              <a:rPr sz="550" spc="-45" dirty="0">
                <a:solidFill>
                  <a:srgbClr val="FFFFFF"/>
                </a:solidFill>
                <a:latin typeface="Arial MT"/>
                <a:cs typeface="Arial MT"/>
              </a:rPr>
              <a:t>Kenne</a:t>
            </a:r>
            <a:r>
              <a:rPr sz="550" spc="-5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550" spc="-3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 rot="900000">
            <a:off x="11956430" y="3079774"/>
            <a:ext cx="51879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825" spc="-60" baseline="5050" dirty="0">
                <a:solidFill>
                  <a:srgbClr val="FFFFFF"/>
                </a:solidFill>
                <a:latin typeface="Arial MT"/>
                <a:cs typeface="Arial MT"/>
              </a:rPr>
              <a:t>Alonso</a:t>
            </a:r>
            <a:r>
              <a:rPr sz="825" spc="-37" baseline="5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50" spc="-4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5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50" spc="-60" dirty="0">
                <a:solidFill>
                  <a:srgbClr val="FFFFFF"/>
                </a:solidFill>
                <a:latin typeface="Arial MT"/>
                <a:cs typeface="Arial MT"/>
              </a:rPr>
              <a:t>Có</a:t>
            </a:r>
            <a:r>
              <a:rPr sz="550" spc="-4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550" spc="-4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550" spc="-50" dirty="0">
                <a:solidFill>
                  <a:srgbClr val="FFFFFF"/>
                </a:solidFill>
                <a:latin typeface="Arial MT"/>
                <a:cs typeface="Arial MT"/>
              </a:rPr>
              <a:t>ov</a:t>
            </a:r>
            <a:r>
              <a:rPr sz="550" spc="-4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 rot="20160000">
            <a:off x="12779310" y="2680192"/>
            <a:ext cx="414047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50" spc="-40" dirty="0">
                <a:solidFill>
                  <a:srgbClr val="FFFFFF"/>
                </a:solidFill>
                <a:latin typeface="Arial MT"/>
                <a:cs typeface="Arial MT"/>
              </a:rPr>
              <a:t>Cerro</a:t>
            </a:r>
            <a:r>
              <a:rPr sz="5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50" spc="-45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5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50" spc="-45" dirty="0">
                <a:solidFill>
                  <a:srgbClr val="FFFFFF"/>
                </a:solidFill>
                <a:latin typeface="Arial MT"/>
                <a:cs typeface="Arial MT"/>
              </a:rPr>
              <a:t>Plomo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 rot="19980000">
            <a:off x="12813882" y="2468781"/>
            <a:ext cx="349836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50" spc="-40" dirty="0">
                <a:solidFill>
                  <a:srgbClr val="FFFFFF"/>
                </a:solidFill>
                <a:latin typeface="Arial MT"/>
                <a:cs typeface="Arial MT"/>
              </a:rPr>
              <a:t>Pdt</a:t>
            </a:r>
            <a:r>
              <a:rPr sz="550" spc="-8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550" spc="-2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5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50" spc="-40" dirty="0">
                <a:solidFill>
                  <a:srgbClr val="FFFFFF"/>
                </a:solidFill>
                <a:latin typeface="Arial MT"/>
                <a:cs typeface="Arial MT"/>
              </a:rPr>
              <a:t>Riesco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743798" y="3639447"/>
            <a:ext cx="340995" cy="17716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72390">
              <a:lnSpc>
                <a:spcPts val="530"/>
              </a:lnSpc>
              <a:spcBef>
                <a:spcPts val="225"/>
              </a:spcBef>
            </a:pPr>
            <a:r>
              <a:rPr sz="550" i="1" spc="-65" dirty="0">
                <a:solidFill>
                  <a:srgbClr val="FFFFFF"/>
                </a:solidFill>
                <a:latin typeface="Arial"/>
                <a:cs typeface="Arial"/>
              </a:rPr>
              <a:t>Colegio </a:t>
            </a:r>
            <a:r>
              <a:rPr sz="55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65" dirty="0">
                <a:solidFill>
                  <a:srgbClr val="FFFFFF"/>
                </a:solidFill>
                <a:latin typeface="Arial"/>
                <a:cs typeface="Arial"/>
              </a:rPr>
              <a:t>Cía.</a:t>
            </a:r>
            <a:r>
              <a:rPr sz="5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5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65" dirty="0">
                <a:solidFill>
                  <a:srgbClr val="FFFFFF"/>
                </a:solidFill>
                <a:latin typeface="Arial"/>
                <a:cs typeface="Arial"/>
              </a:rPr>
              <a:t>María</a:t>
            </a:r>
            <a:endParaRPr sz="5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010602" y="4357013"/>
            <a:ext cx="35369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i="1" spc="-70" dirty="0">
                <a:solidFill>
                  <a:srgbClr val="FFFFFF"/>
                </a:solidFill>
                <a:latin typeface="Arial"/>
                <a:cs typeface="Arial"/>
              </a:rPr>
              <a:t>Plaza</a:t>
            </a:r>
            <a:r>
              <a:rPr sz="5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5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5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60" dirty="0">
                <a:solidFill>
                  <a:srgbClr val="FFFFFF"/>
                </a:solidFill>
                <a:latin typeface="Arial"/>
                <a:cs typeface="Arial"/>
              </a:rPr>
              <a:t>Inca</a:t>
            </a:r>
            <a:endParaRPr sz="5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857599" y="3545879"/>
            <a:ext cx="467359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i="1" spc="-55" dirty="0">
                <a:solidFill>
                  <a:srgbClr val="FFFFFF"/>
                </a:solidFill>
                <a:latin typeface="Arial"/>
                <a:cs typeface="Arial"/>
              </a:rPr>
              <a:t>Metro</a:t>
            </a:r>
            <a:r>
              <a:rPr sz="5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70" dirty="0">
                <a:solidFill>
                  <a:srgbClr val="FFFFFF"/>
                </a:solidFill>
                <a:latin typeface="Arial"/>
                <a:cs typeface="Arial"/>
              </a:rPr>
              <a:t>Manquehue</a:t>
            </a:r>
            <a:endParaRPr sz="5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3552628" y="3622112"/>
            <a:ext cx="373380" cy="75565"/>
          </a:xfrm>
          <a:custGeom>
            <a:avLst/>
            <a:gdLst/>
            <a:ahLst/>
            <a:cxnLst/>
            <a:rect l="l" t="t" r="r" b="b"/>
            <a:pathLst>
              <a:path w="373380" h="75564">
                <a:moveTo>
                  <a:pt x="27000" y="48387"/>
                </a:moveTo>
                <a:lnTo>
                  <a:pt x="0" y="48387"/>
                </a:lnTo>
                <a:lnTo>
                  <a:pt x="0" y="75387"/>
                </a:lnTo>
                <a:lnTo>
                  <a:pt x="27000" y="75387"/>
                </a:lnTo>
                <a:lnTo>
                  <a:pt x="27000" y="48387"/>
                </a:lnTo>
                <a:close/>
              </a:path>
              <a:path w="373380" h="75564">
                <a:moveTo>
                  <a:pt x="372922" y="0"/>
                </a:moveTo>
                <a:lnTo>
                  <a:pt x="345922" y="0"/>
                </a:lnTo>
                <a:lnTo>
                  <a:pt x="345922" y="26987"/>
                </a:lnTo>
                <a:lnTo>
                  <a:pt x="372922" y="26987"/>
                </a:lnTo>
                <a:lnTo>
                  <a:pt x="372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3430076" y="2596289"/>
            <a:ext cx="224154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550" i="1" spc="-60" dirty="0">
                <a:solidFill>
                  <a:srgbClr val="FFFFFF"/>
                </a:solidFill>
                <a:latin typeface="Arial"/>
                <a:cs typeface="Arial"/>
              </a:rPr>
              <a:t>Unimarc</a:t>
            </a:r>
            <a:endParaRPr sz="5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3470549" y="257834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6994" y="0"/>
                </a:moveTo>
                <a:lnTo>
                  <a:pt x="0" y="0"/>
                </a:lnTo>
                <a:lnTo>
                  <a:pt x="0" y="26994"/>
                </a:lnTo>
                <a:lnTo>
                  <a:pt x="26994" y="26994"/>
                </a:lnTo>
                <a:lnTo>
                  <a:pt x="26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3162391" y="1581157"/>
            <a:ext cx="39687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i="1" spc="-65" dirty="0">
                <a:solidFill>
                  <a:srgbClr val="FFFFFF"/>
                </a:solidFill>
                <a:latin typeface="Arial"/>
                <a:cs typeface="Arial"/>
              </a:rPr>
              <a:t>Colegio</a:t>
            </a:r>
            <a:r>
              <a:rPr sz="5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70" dirty="0">
                <a:solidFill>
                  <a:srgbClr val="FFFFFF"/>
                </a:solidFill>
                <a:latin typeface="Arial"/>
                <a:cs typeface="Arial"/>
              </a:rPr>
              <a:t>Alemán</a:t>
            </a:r>
            <a:endParaRPr sz="5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3304591" y="1544261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26994" y="0"/>
                </a:moveTo>
                <a:lnTo>
                  <a:pt x="0" y="0"/>
                </a:lnTo>
                <a:lnTo>
                  <a:pt x="0" y="26994"/>
                </a:lnTo>
                <a:lnTo>
                  <a:pt x="26994" y="26994"/>
                </a:lnTo>
                <a:lnTo>
                  <a:pt x="26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307328" y="3637246"/>
            <a:ext cx="364490" cy="26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9530">
              <a:lnSpc>
                <a:spcPct val="143200"/>
              </a:lnSpc>
              <a:spcBef>
                <a:spcPts val="100"/>
              </a:spcBef>
            </a:pPr>
            <a:r>
              <a:rPr sz="550" i="1" spc="-65" dirty="0">
                <a:solidFill>
                  <a:srgbClr val="FFFFFF"/>
                </a:solidFill>
                <a:latin typeface="Arial"/>
                <a:cs typeface="Arial"/>
              </a:rPr>
              <a:t>Apumanque  </a:t>
            </a:r>
            <a:r>
              <a:rPr sz="550" i="1" spc="-60" dirty="0">
                <a:solidFill>
                  <a:srgbClr val="FFFFFF"/>
                </a:solidFill>
                <a:latin typeface="Arial"/>
                <a:cs typeface="Arial"/>
              </a:rPr>
              <a:t>Integramédica</a:t>
            </a:r>
            <a:endParaRPr sz="5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559389" y="3786500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94" y="0"/>
                </a:moveTo>
                <a:lnTo>
                  <a:pt x="0" y="0"/>
                </a:lnTo>
                <a:lnTo>
                  <a:pt x="0" y="26994"/>
                </a:lnTo>
                <a:lnTo>
                  <a:pt x="26994" y="26994"/>
                </a:lnTo>
                <a:lnTo>
                  <a:pt x="26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176469" y="4485983"/>
            <a:ext cx="401955" cy="1809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795" marR="5080" indent="-11430">
              <a:lnSpc>
                <a:spcPts val="560"/>
              </a:lnSpc>
              <a:spcBef>
                <a:spcPts val="200"/>
              </a:spcBef>
            </a:pPr>
            <a:r>
              <a:rPr sz="550" i="1" spc="-65" dirty="0">
                <a:solidFill>
                  <a:srgbClr val="FFFFFF"/>
                </a:solidFill>
                <a:latin typeface="Arial"/>
                <a:cs typeface="Arial"/>
              </a:rPr>
              <a:t>Estadio</a:t>
            </a:r>
            <a:r>
              <a:rPr sz="5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60" dirty="0">
                <a:solidFill>
                  <a:srgbClr val="FFFFFF"/>
                </a:solidFill>
                <a:latin typeface="Arial"/>
                <a:cs typeface="Arial"/>
              </a:rPr>
              <a:t>Español  </a:t>
            </a:r>
            <a:r>
              <a:rPr sz="550" i="1" spc="-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5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7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5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75" dirty="0">
                <a:solidFill>
                  <a:srgbClr val="FFFFFF"/>
                </a:solidFill>
                <a:latin typeface="Arial"/>
                <a:cs typeface="Arial"/>
              </a:rPr>
              <a:t>Condes</a:t>
            </a:r>
            <a:endParaRPr sz="5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362728" y="4462508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6994" y="0"/>
                </a:moveTo>
                <a:lnTo>
                  <a:pt x="0" y="0"/>
                </a:lnTo>
                <a:lnTo>
                  <a:pt x="0" y="26994"/>
                </a:lnTo>
                <a:lnTo>
                  <a:pt x="26994" y="26994"/>
                </a:lnTo>
                <a:lnTo>
                  <a:pt x="26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4464675" y="3381704"/>
            <a:ext cx="36068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i="1" spc="-60" dirty="0">
                <a:solidFill>
                  <a:srgbClr val="FFFFFF"/>
                </a:solidFill>
                <a:latin typeface="Arial"/>
                <a:cs typeface="Arial"/>
              </a:rPr>
              <a:t>Stadio</a:t>
            </a:r>
            <a:r>
              <a:rPr sz="5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50" dirty="0">
                <a:solidFill>
                  <a:srgbClr val="FFFFFF"/>
                </a:solidFill>
                <a:latin typeface="Arial"/>
                <a:cs typeface="Arial"/>
              </a:rPr>
              <a:t>Italiano</a:t>
            </a:r>
            <a:endParaRPr sz="55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4630082" y="3358224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6994" y="0"/>
                </a:moveTo>
                <a:lnTo>
                  <a:pt x="0" y="0"/>
                </a:lnTo>
                <a:lnTo>
                  <a:pt x="0" y="26994"/>
                </a:lnTo>
                <a:lnTo>
                  <a:pt x="26994" y="26994"/>
                </a:lnTo>
                <a:lnTo>
                  <a:pt x="26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2530720" y="2777406"/>
            <a:ext cx="21653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i="1" spc="-50" dirty="0">
                <a:solidFill>
                  <a:srgbClr val="FFFFFF"/>
                </a:solidFill>
                <a:latin typeface="Arial"/>
                <a:cs typeface="Arial"/>
              </a:rPr>
              <a:t>Sportlife</a:t>
            </a:r>
            <a:endParaRPr sz="5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634203" y="2887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6994" y="0"/>
                </a:moveTo>
                <a:lnTo>
                  <a:pt x="0" y="0"/>
                </a:lnTo>
                <a:lnTo>
                  <a:pt x="0" y="26994"/>
                </a:lnTo>
                <a:lnTo>
                  <a:pt x="26994" y="26994"/>
                </a:lnTo>
                <a:lnTo>
                  <a:pt x="26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2346564" y="2321958"/>
            <a:ext cx="43688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i="1" spc="-70" dirty="0">
                <a:solidFill>
                  <a:srgbClr val="FFFFFF"/>
                </a:solidFill>
                <a:latin typeface="Arial"/>
                <a:cs typeface="Arial"/>
              </a:rPr>
              <a:t>Parque</a:t>
            </a:r>
            <a:r>
              <a:rPr sz="5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65" dirty="0">
                <a:solidFill>
                  <a:srgbClr val="FFFFFF"/>
                </a:solidFill>
                <a:latin typeface="Arial"/>
                <a:cs typeface="Arial"/>
              </a:rPr>
              <a:t>Araucano</a:t>
            </a:r>
            <a:endParaRPr sz="5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957952" y="2302189"/>
            <a:ext cx="743585" cy="145415"/>
          </a:xfrm>
          <a:custGeom>
            <a:avLst/>
            <a:gdLst/>
            <a:ahLst/>
            <a:cxnLst/>
            <a:rect l="l" t="t" r="r" b="b"/>
            <a:pathLst>
              <a:path w="743584" h="145414">
                <a:moveTo>
                  <a:pt x="26987" y="0"/>
                </a:moveTo>
                <a:lnTo>
                  <a:pt x="0" y="0"/>
                </a:lnTo>
                <a:lnTo>
                  <a:pt x="0" y="26987"/>
                </a:lnTo>
                <a:lnTo>
                  <a:pt x="26987" y="26987"/>
                </a:lnTo>
                <a:lnTo>
                  <a:pt x="26987" y="0"/>
                </a:lnTo>
                <a:close/>
              </a:path>
              <a:path w="743584" h="145414">
                <a:moveTo>
                  <a:pt x="743559" y="118262"/>
                </a:moveTo>
                <a:lnTo>
                  <a:pt x="716559" y="118262"/>
                </a:lnTo>
                <a:lnTo>
                  <a:pt x="716559" y="145262"/>
                </a:lnTo>
                <a:lnTo>
                  <a:pt x="743559" y="145262"/>
                </a:lnTo>
                <a:lnTo>
                  <a:pt x="743559" y="118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1729541" y="1934801"/>
            <a:ext cx="62674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550" i="1" spc="-65" dirty="0">
                <a:solidFill>
                  <a:srgbClr val="FFFFFF"/>
                </a:solidFill>
                <a:latin typeface="Arial"/>
                <a:cs typeface="Arial"/>
              </a:rPr>
              <a:t>Tottus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550" i="1" spc="-50" dirty="0">
                <a:solidFill>
                  <a:srgbClr val="FFFFFF"/>
                </a:solidFill>
                <a:latin typeface="Arial"/>
                <a:cs typeface="Arial"/>
              </a:rPr>
              <a:t>Mall</a:t>
            </a:r>
            <a:r>
              <a:rPr sz="55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70" dirty="0">
                <a:solidFill>
                  <a:srgbClr val="FFFFFF"/>
                </a:solidFill>
                <a:latin typeface="Arial"/>
                <a:cs typeface="Arial"/>
              </a:rPr>
              <a:t>Parque</a:t>
            </a:r>
            <a:r>
              <a:rPr sz="55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i="1" spc="-65" dirty="0">
                <a:solidFill>
                  <a:srgbClr val="FFFFFF"/>
                </a:solidFill>
                <a:latin typeface="Arial"/>
                <a:cs typeface="Arial"/>
              </a:rPr>
              <a:t>Arauco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2266265" y="2041713"/>
            <a:ext cx="1737995" cy="2486660"/>
            <a:chOff x="12266265" y="2041713"/>
            <a:chExt cx="1737995" cy="2486660"/>
          </a:xfrm>
        </p:grpSpPr>
        <p:sp>
          <p:nvSpPr>
            <p:cNvPr id="61" name="object 61"/>
            <p:cNvSpPr/>
            <p:nvPr/>
          </p:nvSpPr>
          <p:spPr>
            <a:xfrm>
              <a:off x="12266265" y="204171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6994" y="0"/>
                  </a:moveTo>
                  <a:lnTo>
                    <a:pt x="0" y="0"/>
                  </a:lnTo>
                  <a:lnTo>
                    <a:pt x="0" y="26994"/>
                  </a:lnTo>
                  <a:lnTo>
                    <a:pt x="26994" y="26994"/>
                  </a:lnTo>
                  <a:lnTo>
                    <a:pt x="26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696897" y="4089875"/>
              <a:ext cx="307340" cy="438784"/>
            </a:xfrm>
            <a:custGeom>
              <a:avLst/>
              <a:gdLst/>
              <a:ahLst/>
              <a:cxnLst/>
              <a:rect l="l" t="t" r="r" b="b"/>
              <a:pathLst>
                <a:path w="307340" h="438785">
                  <a:moveTo>
                    <a:pt x="176985" y="0"/>
                  </a:moveTo>
                  <a:lnTo>
                    <a:pt x="129899" y="0"/>
                  </a:lnTo>
                  <a:lnTo>
                    <a:pt x="84601" y="14408"/>
                  </a:lnTo>
                  <a:lnTo>
                    <a:pt x="44674" y="43225"/>
                  </a:lnTo>
                  <a:lnTo>
                    <a:pt x="17998" y="80728"/>
                  </a:lnTo>
                  <a:lnTo>
                    <a:pt x="3042" y="125457"/>
                  </a:lnTo>
                  <a:lnTo>
                    <a:pt x="0" y="173164"/>
                  </a:lnTo>
                  <a:lnTo>
                    <a:pt x="9061" y="219599"/>
                  </a:lnTo>
                  <a:lnTo>
                    <a:pt x="30419" y="260515"/>
                  </a:lnTo>
                  <a:lnTo>
                    <a:pt x="153461" y="438176"/>
                  </a:lnTo>
                  <a:lnTo>
                    <a:pt x="276503" y="260515"/>
                  </a:lnTo>
                  <a:lnTo>
                    <a:pt x="297839" y="219599"/>
                  </a:lnTo>
                  <a:lnTo>
                    <a:pt x="301411" y="201268"/>
                  </a:lnTo>
                  <a:lnTo>
                    <a:pt x="154950" y="201268"/>
                  </a:lnTo>
                  <a:lnTo>
                    <a:pt x="135179" y="197278"/>
                  </a:lnTo>
                  <a:lnTo>
                    <a:pt x="119038" y="186396"/>
                  </a:lnTo>
                  <a:lnTo>
                    <a:pt x="108158" y="170255"/>
                  </a:lnTo>
                  <a:lnTo>
                    <a:pt x="104170" y="150487"/>
                  </a:lnTo>
                  <a:lnTo>
                    <a:pt x="108158" y="130730"/>
                  </a:lnTo>
                  <a:lnTo>
                    <a:pt x="119038" y="114588"/>
                  </a:lnTo>
                  <a:lnTo>
                    <a:pt x="135179" y="103700"/>
                  </a:lnTo>
                  <a:lnTo>
                    <a:pt x="154950" y="99707"/>
                  </a:lnTo>
                  <a:lnTo>
                    <a:pt x="295227" y="99707"/>
                  </a:lnTo>
                  <a:lnTo>
                    <a:pt x="288880" y="80728"/>
                  </a:lnTo>
                  <a:lnTo>
                    <a:pt x="262203" y="43225"/>
                  </a:lnTo>
                  <a:lnTo>
                    <a:pt x="222280" y="14408"/>
                  </a:lnTo>
                  <a:lnTo>
                    <a:pt x="176985" y="0"/>
                  </a:lnTo>
                  <a:close/>
                </a:path>
                <a:path w="307340" h="438785">
                  <a:moveTo>
                    <a:pt x="295227" y="99707"/>
                  </a:moveTo>
                  <a:lnTo>
                    <a:pt x="154950" y="99707"/>
                  </a:lnTo>
                  <a:lnTo>
                    <a:pt x="174717" y="103700"/>
                  </a:lnTo>
                  <a:lnTo>
                    <a:pt x="190855" y="114588"/>
                  </a:lnTo>
                  <a:lnTo>
                    <a:pt x="201734" y="130730"/>
                  </a:lnTo>
                  <a:lnTo>
                    <a:pt x="205722" y="150487"/>
                  </a:lnTo>
                  <a:lnTo>
                    <a:pt x="201734" y="170255"/>
                  </a:lnTo>
                  <a:lnTo>
                    <a:pt x="190855" y="186396"/>
                  </a:lnTo>
                  <a:lnTo>
                    <a:pt x="174717" y="197278"/>
                  </a:lnTo>
                  <a:lnTo>
                    <a:pt x="154950" y="201268"/>
                  </a:lnTo>
                  <a:lnTo>
                    <a:pt x="301411" y="201268"/>
                  </a:lnTo>
                  <a:lnTo>
                    <a:pt x="306888" y="173164"/>
                  </a:lnTo>
                  <a:lnTo>
                    <a:pt x="303838" y="125457"/>
                  </a:lnTo>
                  <a:lnTo>
                    <a:pt x="295227" y="99707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2767190" y="888732"/>
            <a:ext cx="3026410" cy="1938020"/>
            <a:chOff x="2767190" y="888732"/>
            <a:chExt cx="3026410" cy="1938020"/>
          </a:xfrm>
        </p:grpSpPr>
        <p:sp>
          <p:nvSpPr>
            <p:cNvPr id="64" name="object 64"/>
            <p:cNvSpPr/>
            <p:nvPr/>
          </p:nvSpPr>
          <p:spPr>
            <a:xfrm>
              <a:off x="2767190" y="888732"/>
              <a:ext cx="3026410" cy="1938020"/>
            </a:xfrm>
            <a:custGeom>
              <a:avLst/>
              <a:gdLst/>
              <a:ahLst/>
              <a:cxnLst/>
              <a:rect l="l" t="t" r="r" b="b"/>
              <a:pathLst>
                <a:path w="3026410" h="1938020">
                  <a:moveTo>
                    <a:pt x="3026333" y="0"/>
                  </a:moveTo>
                  <a:lnTo>
                    <a:pt x="0" y="0"/>
                  </a:lnTo>
                  <a:lnTo>
                    <a:pt x="0" y="1937767"/>
                  </a:lnTo>
                  <a:lnTo>
                    <a:pt x="3026333" y="1937767"/>
                  </a:lnTo>
                  <a:lnTo>
                    <a:pt x="3026333" y="0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95524" y="221537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4">
                  <a:moveTo>
                    <a:pt x="129141" y="0"/>
                  </a:moveTo>
                  <a:lnTo>
                    <a:pt x="78874" y="10147"/>
                  </a:lnTo>
                  <a:lnTo>
                    <a:pt x="37825" y="37820"/>
                  </a:lnTo>
                  <a:lnTo>
                    <a:pt x="10148" y="78866"/>
                  </a:lnTo>
                  <a:lnTo>
                    <a:pt x="0" y="129132"/>
                  </a:lnTo>
                  <a:lnTo>
                    <a:pt x="10148" y="179398"/>
                  </a:lnTo>
                  <a:lnTo>
                    <a:pt x="37825" y="220444"/>
                  </a:lnTo>
                  <a:lnTo>
                    <a:pt x="78874" y="248117"/>
                  </a:lnTo>
                  <a:lnTo>
                    <a:pt x="129141" y="258264"/>
                  </a:lnTo>
                  <a:lnTo>
                    <a:pt x="179403" y="248117"/>
                  </a:lnTo>
                  <a:lnTo>
                    <a:pt x="220449" y="220444"/>
                  </a:lnTo>
                  <a:lnTo>
                    <a:pt x="248125" y="179398"/>
                  </a:lnTo>
                  <a:lnTo>
                    <a:pt x="258273" y="129132"/>
                  </a:lnTo>
                  <a:lnTo>
                    <a:pt x="248125" y="78866"/>
                  </a:lnTo>
                  <a:lnTo>
                    <a:pt x="220449" y="37820"/>
                  </a:lnTo>
                  <a:lnTo>
                    <a:pt x="179403" y="10147"/>
                  </a:lnTo>
                  <a:lnTo>
                    <a:pt x="129141" y="0"/>
                  </a:lnTo>
                  <a:close/>
                </a:path>
              </a:pathLst>
            </a:custGeom>
            <a:solidFill>
              <a:srgbClr val="FF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0187" y="2267424"/>
              <a:ext cx="188539" cy="150400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2767190" y="888732"/>
            <a:ext cx="3026410" cy="193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Times New Roman"/>
              <a:cs typeface="Times New Roman"/>
            </a:endParaRPr>
          </a:p>
          <a:p>
            <a:pPr marL="232410" marR="272415" indent="-635" algn="just">
              <a:lnSpc>
                <a:spcPts val="1470"/>
              </a:lnSpc>
            </a:pPr>
            <a:r>
              <a:rPr sz="1450" b="1" spc="55" dirty="0">
                <a:solidFill>
                  <a:srgbClr val="FFD203"/>
                </a:solidFill>
                <a:latin typeface="Arial"/>
                <a:cs typeface="Arial"/>
              </a:rPr>
              <a:t>Empieza</a:t>
            </a:r>
            <a:r>
              <a:rPr sz="1450" b="1" spc="40" dirty="0">
                <a:solidFill>
                  <a:srgbClr val="FFD203"/>
                </a:solidFill>
                <a:latin typeface="Arial"/>
                <a:cs typeface="Arial"/>
              </a:rPr>
              <a:t> </a:t>
            </a:r>
            <a:r>
              <a:rPr sz="1450" b="1" spc="60" dirty="0">
                <a:solidFill>
                  <a:srgbClr val="FFD203"/>
                </a:solidFill>
                <a:latin typeface="Arial"/>
                <a:cs typeface="Arial"/>
              </a:rPr>
              <a:t>a</a:t>
            </a:r>
            <a:r>
              <a:rPr sz="1450" b="1" spc="40" dirty="0">
                <a:solidFill>
                  <a:srgbClr val="FFD203"/>
                </a:solidFill>
                <a:latin typeface="Arial"/>
                <a:cs typeface="Arial"/>
              </a:rPr>
              <a:t> </a:t>
            </a:r>
            <a:r>
              <a:rPr sz="1450" b="1" spc="50" dirty="0">
                <a:solidFill>
                  <a:srgbClr val="FFD203"/>
                </a:solidFill>
                <a:latin typeface="Arial"/>
                <a:cs typeface="Arial"/>
              </a:rPr>
              <a:t>disfrutar</a:t>
            </a:r>
            <a:r>
              <a:rPr sz="1450" b="1" spc="-200" dirty="0">
                <a:solidFill>
                  <a:srgbClr val="FFD203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salir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 a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hacer 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deporte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en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la Plaza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Inca,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en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Manquehue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o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al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Parque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Araucano.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Salir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comer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en </a:t>
            </a: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semana,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caminar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por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las 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calles 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Arial MT"/>
                <a:cs typeface="Arial MT"/>
              </a:rPr>
              <a:t>tu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barrio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y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disfrutar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atardeceres.</a:t>
            </a:r>
            <a:endParaRPr sz="7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marL="588010">
              <a:lnSpc>
                <a:spcPct val="100000"/>
              </a:lnSpc>
              <a:spcBef>
                <a:spcPts val="740"/>
              </a:spcBef>
            </a:pP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Metro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Estación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Manquehue</a:t>
            </a:r>
            <a:endParaRPr sz="125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668087" y="5041255"/>
            <a:ext cx="6139815" cy="349250"/>
          </a:xfrm>
          <a:custGeom>
            <a:avLst/>
            <a:gdLst/>
            <a:ahLst/>
            <a:cxnLst/>
            <a:rect l="l" t="t" r="r" b="b"/>
            <a:pathLst>
              <a:path w="6139815" h="349250">
                <a:moveTo>
                  <a:pt x="6139590" y="0"/>
                </a:moveTo>
                <a:lnTo>
                  <a:pt x="0" y="0"/>
                </a:lnTo>
                <a:lnTo>
                  <a:pt x="0" y="349028"/>
                </a:lnTo>
                <a:lnTo>
                  <a:pt x="6139590" y="349028"/>
                </a:lnTo>
                <a:lnTo>
                  <a:pt x="6139590" y="0"/>
                </a:lnTo>
                <a:close/>
              </a:path>
            </a:pathLst>
          </a:custGeom>
          <a:solidFill>
            <a:srgbClr val="FFD20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6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52300" y="891586"/>
            <a:ext cx="4951449" cy="1941694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70621" y="2886961"/>
            <a:ext cx="3985668" cy="2089612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18400" y="2886961"/>
            <a:ext cx="3976094" cy="2089612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73387" y="2743635"/>
            <a:ext cx="4730711" cy="2641896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373387" y="886932"/>
            <a:ext cx="2446256" cy="178609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880832" y="886932"/>
            <a:ext cx="2223266" cy="1786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4001" y="879955"/>
            <a:ext cx="3587748" cy="2731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82739"/>
            <a:ext cx="7215142" cy="45167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91818" y="882739"/>
            <a:ext cx="3715284" cy="4516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83780" y="879955"/>
            <a:ext cx="5353554" cy="45192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14007" y="3688422"/>
            <a:ext cx="3590084" cy="17107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1039</Words>
  <Application>Microsoft Macintosh PowerPoint</Application>
  <PresentationFormat>Personalizado</PresentationFormat>
  <Paragraphs>278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MT</vt:lpstr>
      <vt:lpstr>Calibri</vt:lpstr>
      <vt:lpstr>Times New Roman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Descubre sus departamentos de 2 y 3  dormitorios con amplias terrazas y departamentos en primer piso con áreas verdes de uso exclusivo. Disfruta de  sus espacios integrados, que gracias a sus 2,45 mts. de  altura interior logran dar una amplitud única.</vt:lpstr>
      <vt:lpstr>Presentación de PowerPoint</vt:lpstr>
      <vt:lpstr>Presentación de PowerPoint</vt:lpstr>
      <vt:lpstr>Presentación de PowerPoint</vt:lpstr>
      <vt:lpstr>Depto 11</vt:lpstr>
      <vt:lpstr>Depto 13</vt:lpstr>
      <vt:lpstr>Depto Tipo 1</vt:lpstr>
      <vt:lpstr>Depto Tipo 3</vt:lpstr>
      <vt:lpstr>Depto Tipo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 LM</dc:title>
  <cp:lastModifiedBy>Familia Reyes Muller</cp:lastModifiedBy>
  <cp:revision>2</cp:revision>
  <dcterms:created xsi:type="dcterms:W3CDTF">2023-10-02T18:33:12Z</dcterms:created>
  <dcterms:modified xsi:type="dcterms:W3CDTF">2023-10-02T19:18:48Z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2022-05-24T00:00:00Z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2023-10-02T00:00:00Z</vt:filetime>
  </property>
</Properties>
</file>